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116" r:id="rId2"/>
    <p:sldMasterId id="2147484128" r:id="rId3"/>
    <p:sldMasterId id="2147484140" r:id="rId4"/>
    <p:sldMasterId id="2147484152" r:id="rId5"/>
  </p:sldMasterIdLst>
  <p:notesMasterIdLst>
    <p:notesMasterId r:id="rId22"/>
  </p:notesMasterIdLst>
  <p:handoutMasterIdLst>
    <p:handoutMasterId r:id="rId23"/>
  </p:handoutMasterIdLst>
  <p:sldIdLst>
    <p:sldId id="257" r:id="rId6"/>
    <p:sldId id="259" r:id="rId7"/>
    <p:sldId id="390" r:id="rId8"/>
    <p:sldId id="381" r:id="rId9"/>
    <p:sldId id="391" r:id="rId10"/>
    <p:sldId id="392" r:id="rId11"/>
    <p:sldId id="393" r:id="rId12"/>
    <p:sldId id="394" r:id="rId13"/>
    <p:sldId id="395" r:id="rId14"/>
    <p:sldId id="396" r:id="rId15"/>
    <p:sldId id="385" r:id="rId16"/>
    <p:sldId id="386" r:id="rId17"/>
    <p:sldId id="387" r:id="rId18"/>
    <p:sldId id="388" r:id="rId19"/>
    <p:sldId id="278" r:id="rId20"/>
    <p:sldId id="389" r:id="rId21"/>
  </p:sldIdLst>
  <p:sldSz cx="9144000" cy="6858000" type="screen4x3"/>
  <p:notesSz cx="6797675" cy="9926638"/>
  <p:defaultTextStyle>
    <a:defPPr>
      <a:defRPr lang="en-US"/>
    </a:defPPr>
    <a:lvl1pPr algn="l" rtl="0" eaLnBrk="0" fontAlgn="base" hangingPunct="0">
      <a:spcBef>
        <a:spcPct val="0"/>
      </a:spcBef>
      <a:spcAft>
        <a:spcPct val="0"/>
      </a:spcAft>
      <a:defRPr sz="4400" kern="1200">
        <a:solidFill>
          <a:schemeClr val="tx1"/>
        </a:solidFill>
        <a:latin typeface="Times" charset="0"/>
        <a:ea typeface="+mn-ea"/>
        <a:cs typeface="+mn-cs"/>
      </a:defRPr>
    </a:lvl1pPr>
    <a:lvl2pPr marL="457200" algn="l" rtl="0" eaLnBrk="0" fontAlgn="base" hangingPunct="0">
      <a:spcBef>
        <a:spcPct val="0"/>
      </a:spcBef>
      <a:spcAft>
        <a:spcPct val="0"/>
      </a:spcAft>
      <a:defRPr sz="4400" kern="1200">
        <a:solidFill>
          <a:schemeClr val="tx1"/>
        </a:solidFill>
        <a:latin typeface="Times" charset="0"/>
        <a:ea typeface="+mn-ea"/>
        <a:cs typeface="+mn-cs"/>
      </a:defRPr>
    </a:lvl2pPr>
    <a:lvl3pPr marL="914400" algn="l" rtl="0" eaLnBrk="0" fontAlgn="base" hangingPunct="0">
      <a:spcBef>
        <a:spcPct val="0"/>
      </a:spcBef>
      <a:spcAft>
        <a:spcPct val="0"/>
      </a:spcAft>
      <a:defRPr sz="4400" kern="1200">
        <a:solidFill>
          <a:schemeClr val="tx1"/>
        </a:solidFill>
        <a:latin typeface="Times" charset="0"/>
        <a:ea typeface="+mn-ea"/>
        <a:cs typeface="+mn-cs"/>
      </a:defRPr>
    </a:lvl3pPr>
    <a:lvl4pPr marL="1371600" algn="l" rtl="0" eaLnBrk="0" fontAlgn="base" hangingPunct="0">
      <a:spcBef>
        <a:spcPct val="0"/>
      </a:spcBef>
      <a:spcAft>
        <a:spcPct val="0"/>
      </a:spcAft>
      <a:defRPr sz="4400" kern="1200">
        <a:solidFill>
          <a:schemeClr val="tx1"/>
        </a:solidFill>
        <a:latin typeface="Times" charset="0"/>
        <a:ea typeface="+mn-ea"/>
        <a:cs typeface="+mn-cs"/>
      </a:defRPr>
    </a:lvl4pPr>
    <a:lvl5pPr marL="1828800" algn="l" rtl="0" eaLnBrk="0" fontAlgn="base" hangingPunct="0">
      <a:spcBef>
        <a:spcPct val="0"/>
      </a:spcBef>
      <a:spcAft>
        <a:spcPct val="0"/>
      </a:spcAft>
      <a:defRPr sz="4400" kern="1200">
        <a:solidFill>
          <a:schemeClr val="tx1"/>
        </a:solidFill>
        <a:latin typeface="Times" charset="0"/>
        <a:ea typeface="+mn-ea"/>
        <a:cs typeface="+mn-cs"/>
      </a:defRPr>
    </a:lvl5pPr>
    <a:lvl6pPr marL="2286000" algn="l" defTabSz="914400" rtl="0" eaLnBrk="1" latinLnBrk="0" hangingPunct="1">
      <a:defRPr sz="4400" kern="1200">
        <a:solidFill>
          <a:schemeClr val="tx1"/>
        </a:solidFill>
        <a:latin typeface="Times" charset="0"/>
        <a:ea typeface="+mn-ea"/>
        <a:cs typeface="+mn-cs"/>
      </a:defRPr>
    </a:lvl6pPr>
    <a:lvl7pPr marL="2743200" algn="l" defTabSz="914400" rtl="0" eaLnBrk="1" latinLnBrk="0" hangingPunct="1">
      <a:defRPr sz="4400" kern="1200">
        <a:solidFill>
          <a:schemeClr val="tx1"/>
        </a:solidFill>
        <a:latin typeface="Times" charset="0"/>
        <a:ea typeface="+mn-ea"/>
        <a:cs typeface="+mn-cs"/>
      </a:defRPr>
    </a:lvl7pPr>
    <a:lvl8pPr marL="3200400" algn="l" defTabSz="914400" rtl="0" eaLnBrk="1" latinLnBrk="0" hangingPunct="1">
      <a:defRPr sz="4400" kern="1200">
        <a:solidFill>
          <a:schemeClr val="tx1"/>
        </a:solidFill>
        <a:latin typeface="Times" charset="0"/>
        <a:ea typeface="+mn-ea"/>
        <a:cs typeface="+mn-cs"/>
      </a:defRPr>
    </a:lvl8pPr>
    <a:lvl9pPr marL="3657600" algn="l" defTabSz="914400" rtl="0" eaLnBrk="1" latinLnBrk="0" hangingPunct="1">
      <a:defRPr sz="4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333333"/>
    <a:srgbClr val="F90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7" autoAdjust="0"/>
    <p:restoredTop sz="82238" autoAdjust="0"/>
  </p:normalViewPr>
  <p:slideViewPr>
    <p:cSldViewPr>
      <p:cViewPr varScale="1">
        <p:scale>
          <a:sx n="45" d="100"/>
          <a:sy n="45" d="100"/>
        </p:scale>
        <p:origin x="-11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62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3EECD45-D00E-4196-8ADD-3269DA3B8C18}" type="datetimeFigureOut">
              <a:rPr lang="en-GB"/>
              <a:pPr>
                <a:defRPr/>
              </a:pPr>
              <a:t>03/10/17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6E6C7B1E-BF25-4214-8927-4AE2B7307319}" type="slidenum">
              <a:rPr lang="en-GB"/>
              <a:pPr>
                <a:defRPr/>
              </a:pPr>
              <a:t>‹#›</a:t>
            </a:fld>
            <a:endParaRPr lang="en-GB"/>
          </a:p>
        </p:txBody>
      </p:sp>
    </p:spTree>
    <p:extLst>
      <p:ext uri="{BB962C8B-B14F-4D97-AF65-F5344CB8AC3E}">
        <p14:creationId xmlns:p14="http://schemas.microsoft.com/office/powerpoint/2010/main" val="1650937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517FD271-1892-4E33-A41F-97EC3EB97839}" type="datetimeFigureOut">
              <a:rPr lang="en-GB"/>
              <a:pPr>
                <a:defRPr/>
              </a:pPr>
              <a:t>03/10/17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42A1D5B6-D9BC-4E0F-A936-EDE7E72F98A4}" type="slidenum">
              <a:rPr lang="en-GB"/>
              <a:pPr>
                <a:defRPr/>
              </a:pPr>
              <a:t>‹#›</a:t>
            </a:fld>
            <a:endParaRPr lang="en-GB"/>
          </a:p>
        </p:txBody>
      </p:sp>
    </p:spTree>
    <p:extLst>
      <p:ext uri="{BB962C8B-B14F-4D97-AF65-F5344CB8AC3E}">
        <p14:creationId xmlns:p14="http://schemas.microsoft.com/office/powerpoint/2010/main" val="2651482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6FAF567F-841B-4A1E-B712-E30657CCA598}" type="slidenum">
              <a:rPr lang="en-GB" altLang="en-US" sz="1200" smtClean="0"/>
              <a:pPr/>
              <a:t>1</a:t>
            </a:fld>
            <a:endParaRPr lang="en-GB"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10</a:t>
            </a:fld>
            <a:endParaRPr lang="en-GB"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15</a:t>
            </a:fld>
            <a:endParaRPr lang="en-GB"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16</a:t>
            </a:fld>
            <a:endParaRPr lang="en-GB"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DF685B07-D4B7-467A-8A18-76856C925488}" type="slidenum">
              <a:rPr lang="en-GB" altLang="en-US" sz="1200" smtClean="0"/>
              <a:pPr/>
              <a:t>2</a:t>
            </a:fld>
            <a:endParaRPr lang="en-GB"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3</a:t>
            </a:fld>
            <a:endParaRPr lang="en-GB"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4</a:t>
            </a:fld>
            <a:endParaRPr lang="en-GB"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5</a:t>
            </a:fld>
            <a:endParaRPr lang="en-GB"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6</a:t>
            </a:fld>
            <a:endParaRPr lang="en-GB"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7</a:t>
            </a:fld>
            <a:endParaRPr lang="en-GB"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8</a:t>
            </a:fld>
            <a:endParaRPr lang="en-GB"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Times" charset="0"/>
              </a:defRPr>
            </a:lvl1pPr>
            <a:lvl2pPr marL="742950" indent="-285750">
              <a:defRPr sz="4400">
                <a:solidFill>
                  <a:schemeClr val="tx1"/>
                </a:solidFill>
                <a:latin typeface="Times" charset="0"/>
              </a:defRPr>
            </a:lvl2pPr>
            <a:lvl3pPr marL="1143000" indent="-228600">
              <a:defRPr sz="4400">
                <a:solidFill>
                  <a:schemeClr val="tx1"/>
                </a:solidFill>
                <a:latin typeface="Times" charset="0"/>
              </a:defRPr>
            </a:lvl3pPr>
            <a:lvl4pPr marL="1600200" indent="-228600">
              <a:defRPr sz="4400">
                <a:solidFill>
                  <a:schemeClr val="tx1"/>
                </a:solidFill>
                <a:latin typeface="Times" charset="0"/>
              </a:defRPr>
            </a:lvl4pPr>
            <a:lvl5pPr marL="2057400" indent="-228600">
              <a:defRPr sz="4400">
                <a:solidFill>
                  <a:schemeClr val="tx1"/>
                </a:solidFill>
                <a:latin typeface="Times" charset="0"/>
              </a:defRPr>
            </a:lvl5pPr>
            <a:lvl6pPr marL="2514600" indent="-228600" eaLnBrk="0" fontAlgn="base" hangingPunct="0">
              <a:spcBef>
                <a:spcPct val="0"/>
              </a:spcBef>
              <a:spcAft>
                <a:spcPct val="0"/>
              </a:spcAft>
              <a:defRPr sz="4400">
                <a:solidFill>
                  <a:schemeClr val="tx1"/>
                </a:solidFill>
                <a:latin typeface="Times" charset="0"/>
              </a:defRPr>
            </a:lvl6pPr>
            <a:lvl7pPr marL="2971800" indent="-228600" eaLnBrk="0" fontAlgn="base" hangingPunct="0">
              <a:spcBef>
                <a:spcPct val="0"/>
              </a:spcBef>
              <a:spcAft>
                <a:spcPct val="0"/>
              </a:spcAft>
              <a:defRPr sz="4400">
                <a:solidFill>
                  <a:schemeClr val="tx1"/>
                </a:solidFill>
                <a:latin typeface="Times" charset="0"/>
              </a:defRPr>
            </a:lvl7pPr>
            <a:lvl8pPr marL="3429000" indent="-228600" eaLnBrk="0" fontAlgn="base" hangingPunct="0">
              <a:spcBef>
                <a:spcPct val="0"/>
              </a:spcBef>
              <a:spcAft>
                <a:spcPct val="0"/>
              </a:spcAft>
              <a:defRPr sz="4400">
                <a:solidFill>
                  <a:schemeClr val="tx1"/>
                </a:solidFill>
                <a:latin typeface="Times" charset="0"/>
              </a:defRPr>
            </a:lvl8pPr>
            <a:lvl9pPr marL="3886200" indent="-228600" eaLnBrk="0" fontAlgn="base" hangingPunct="0">
              <a:spcBef>
                <a:spcPct val="0"/>
              </a:spcBef>
              <a:spcAft>
                <a:spcPct val="0"/>
              </a:spcAft>
              <a:defRPr sz="4400">
                <a:solidFill>
                  <a:schemeClr val="tx1"/>
                </a:solidFill>
                <a:latin typeface="Times" charset="0"/>
              </a:defRPr>
            </a:lvl9pPr>
          </a:lstStyle>
          <a:p>
            <a:fld id="{C6838B99-1F2A-4C57-9850-256DDF425A7C}" type="slidenum">
              <a:rPr lang="en-GB" altLang="en-US" sz="1200" smtClean="0"/>
              <a:pPr/>
              <a:t>9</a:t>
            </a:fld>
            <a:endParaRPr lang="en-GB"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6013" y="6145213"/>
            <a:ext cx="14493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381000" y="457200"/>
            <a:ext cx="7620000" cy="2971800"/>
          </a:xfrm>
        </p:spPr>
        <p:txBody>
          <a:bodyPr/>
          <a:lstStyle>
            <a:lvl1pPr>
              <a:defRPr sz="4400"/>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381000" y="5791200"/>
            <a:ext cx="6858000" cy="914400"/>
          </a:xfrm>
        </p:spPr>
        <p:txBody>
          <a:bodyPr anchor="b"/>
          <a:lstStyle>
            <a:lvl1pPr marL="0" indent="0">
              <a:defRPr b="1"/>
            </a:lvl1pPr>
          </a:lstStyle>
          <a:p>
            <a:pPr lvl="0"/>
            <a:r>
              <a:rPr lang="en-US" altLang="en-US" noProof="0" smtClean="0"/>
              <a:t>Click to edit Master subtitle style</a:t>
            </a:r>
          </a:p>
        </p:txBody>
      </p:sp>
    </p:spTree>
    <p:extLst>
      <p:ext uri="{BB962C8B-B14F-4D97-AF65-F5344CB8AC3E}">
        <p14:creationId xmlns:p14="http://schemas.microsoft.com/office/powerpoint/2010/main" val="147434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663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203835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626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818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297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173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072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3191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865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935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0566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460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894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09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6833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9424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7693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0933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5662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8673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0426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7018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591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5997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090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8373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8752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3915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8998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5310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2160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3092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377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847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8700" y="19812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8285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475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4932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3986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6303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2623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9840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500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2299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829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457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6952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0867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8797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274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2307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0878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4B29C4-7BEA-429E-BF44-BBD940F9281C}" type="datetimeFigureOut">
              <a:rPr lang="en-GB" smtClean="0">
                <a:solidFill>
                  <a:prstClr val="black">
                    <a:tint val="75000"/>
                  </a:prstClr>
                </a:solidFill>
              </a:rPr>
              <a:pPr/>
              <a:t>03/10/17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507725-8F70-4429-8E5E-F6C957A50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279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5746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32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998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2656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Use this style for headers</a:t>
            </a:r>
          </a:p>
        </p:txBody>
      </p:sp>
      <p:sp>
        <p:nvSpPr>
          <p:cNvPr id="1027" name="Rectangle 3"/>
          <p:cNvSpPr>
            <a:spLocks noGrp="1" noChangeArrowheads="1"/>
          </p:cNvSpPr>
          <p:nvPr>
            <p:ph type="body" idx="1"/>
          </p:nvPr>
        </p:nvSpPr>
        <p:spPr bwMode="auto">
          <a:xfrm>
            <a:off x="685800" y="1981200"/>
            <a:ext cx="8153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endParaRPr lang="en-US" altLang="en-US" smtClean="0"/>
          </a:p>
          <a:p>
            <a:pPr lvl="1"/>
            <a:r>
              <a:rPr lang="en-US" altLang="en-US" smtClean="0"/>
              <a:t>Second level</a:t>
            </a:r>
          </a:p>
          <a:p>
            <a:pPr lvl="2"/>
            <a:r>
              <a:rPr lang="en-US" altLang="en-US" smtClean="0"/>
              <a:t>Third level</a:t>
            </a:r>
          </a:p>
          <a:p>
            <a:pPr lvl="3"/>
            <a:endParaRPr lang="en-US" altLang="en-US" smtClean="0"/>
          </a:p>
        </p:txBody>
      </p:sp>
      <p:pic>
        <p:nvPicPr>
          <p:cNvPr id="1028"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66013" y="6145213"/>
            <a:ext cx="14493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3"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p:titleStyle>
    <p:bodyStyle>
      <a:lvl1pPr marL="342900" indent="-342900" algn="l" rtl="0" eaLnBrk="0" fontAlgn="base" hangingPunct="0">
        <a:spcBef>
          <a:spcPct val="20000"/>
        </a:spcBef>
        <a:spcAft>
          <a:spcPct val="0"/>
        </a:spcAft>
        <a:defRPr sz="2800">
          <a:solidFill>
            <a:srgbClr val="4C4C4C"/>
          </a:solidFill>
          <a:latin typeface="+mn-lt"/>
          <a:ea typeface="+mn-ea"/>
          <a:cs typeface="+mn-cs"/>
        </a:defRPr>
      </a:lvl1pPr>
      <a:lvl2pPr marL="762000" indent="-228600" algn="l" rtl="0" eaLnBrk="0" fontAlgn="base" hangingPunct="0">
        <a:spcBef>
          <a:spcPct val="20000"/>
        </a:spcBef>
        <a:spcAft>
          <a:spcPct val="0"/>
        </a:spcAft>
        <a:buFont typeface="Times" charset="0"/>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44B29C4-7BEA-429E-BF44-BBD940F9281C}" type="datetimeFigureOut">
              <a:rPr lang="en-GB" smtClean="0">
                <a:solidFill>
                  <a:prstClr val="black">
                    <a:tint val="75000"/>
                  </a:prstClr>
                </a:solidFill>
                <a:latin typeface="Calibri"/>
              </a:rPr>
              <a:pPr eaLnBrk="1" fontAlgn="auto" hangingPunct="1">
                <a:spcBef>
                  <a:spcPts val="0"/>
                </a:spcBef>
                <a:spcAft>
                  <a:spcPts val="0"/>
                </a:spcAft>
              </a:pPr>
              <a:t>03/10/17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1507725-8F70-4429-8E5E-F6C957A50B58}"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372112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44B29C4-7BEA-429E-BF44-BBD940F9281C}" type="datetimeFigureOut">
              <a:rPr lang="en-GB" smtClean="0">
                <a:solidFill>
                  <a:prstClr val="black">
                    <a:tint val="75000"/>
                  </a:prstClr>
                </a:solidFill>
                <a:latin typeface="Calibri"/>
              </a:rPr>
              <a:pPr eaLnBrk="1" fontAlgn="auto" hangingPunct="1">
                <a:spcBef>
                  <a:spcPts val="0"/>
                </a:spcBef>
                <a:spcAft>
                  <a:spcPts val="0"/>
                </a:spcAft>
              </a:pPr>
              <a:t>03/10/17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1507725-8F70-4429-8E5E-F6C957A50B58}"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717414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44B29C4-7BEA-429E-BF44-BBD940F9281C}" type="datetimeFigureOut">
              <a:rPr lang="en-GB" smtClean="0">
                <a:solidFill>
                  <a:prstClr val="black">
                    <a:tint val="75000"/>
                  </a:prstClr>
                </a:solidFill>
                <a:latin typeface="Calibri"/>
              </a:rPr>
              <a:pPr eaLnBrk="1" fontAlgn="auto" hangingPunct="1">
                <a:spcBef>
                  <a:spcPts val="0"/>
                </a:spcBef>
                <a:spcAft>
                  <a:spcPts val="0"/>
                </a:spcAft>
              </a:pPr>
              <a:t>03/10/17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1507725-8F70-4429-8E5E-F6C957A50B58}"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99115833"/>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44B29C4-7BEA-429E-BF44-BBD940F9281C}" type="datetimeFigureOut">
              <a:rPr lang="en-GB" smtClean="0">
                <a:solidFill>
                  <a:prstClr val="black">
                    <a:tint val="75000"/>
                  </a:prstClr>
                </a:solidFill>
                <a:latin typeface="Calibri"/>
              </a:rPr>
              <a:pPr eaLnBrk="1" fontAlgn="auto" hangingPunct="1">
                <a:spcBef>
                  <a:spcPts val="0"/>
                </a:spcBef>
                <a:spcAft>
                  <a:spcPts val="0"/>
                </a:spcAft>
              </a:pPr>
              <a:t>03/10/17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1507725-8F70-4429-8E5E-F6C957A50B58}"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25597042"/>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0"/>
          <p:cNvSpPr txBox="1">
            <a:spLocks noChangeArrowheads="1"/>
          </p:cNvSpPr>
          <p:nvPr/>
        </p:nvSpPr>
        <p:spPr bwMode="auto">
          <a:xfrm>
            <a:off x="1115616" y="620688"/>
            <a:ext cx="6767983"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rgbClr val="4C4C4C"/>
                </a:solidFill>
                <a:latin typeface="Arial" charset="0"/>
              </a:defRPr>
            </a:lvl1pPr>
            <a:lvl2pPr marL="742950" indent="-285750">
              <a:spcBef>
                <a:spcPct val="20000"/>
              </a:spcBef>
              <a:buFont typeface="Times" charset="0"/>
              <a:buChar char="•"/>
              <a:defRPr sz="2800">
                <a:solidFill>
                  <a:srgbClr val="4C4C4C"/>
                </a:solidFill>
                <a:latin typeface="Arial" charset="0"/>
              </a:defRPr>
            </a:lvl2pPr>
            <a:lvl3pPr marL="1143000" indent="-228600">
              <a:spcBef>
                <a:spcPct val="20000"/>
              </a:spcBef>
              <a:buChar char="-"/>
              <a:defRPr sz="2200">
                <a:solidFill>
                  <a:srgbClr val="4C4C4C"/>
                </a:solidFill>
                <a:latin typeface="Arial" charset="0"/>
              </a:defRPr>
            </a:lvl3pPr>
            <a:lvl4pPr marL="1600200" indent="-228600">
              <a:spcBef>
                <a:spcPct val="20000"/>
              </a:spcBef>
              <a:defRPr sz="2000">
                <a:solidFill>
                  <a:srgbClr val="333333"/>
                </a:solidFill>
                <a:latin typeface="Arial" charset="0"/>
              </a:defRPr>
            </a:lvl4pPr>
            <a:lvl5pPr marL="2057400" indent="-228600">
              <a:spcBef>
                <a:spcPct val="20000"/>
              </a:spcBef>
              <a:defRPr sz="2000">
                <a:solidFill>
                  <a:srgbClr val="333333"/>
                </a:solidFill>
                <a:latin typeface="Arial" charset="0"/>
              </a:defRPr>
            </a:lvl5pPr>
            <a:lvl6pPr marL="2514600" indent="-228600" eaLnBrk="0" fontAlgn="base" hangingPunct="0">
              <a:spcBef>
                <a:spcPct val="20000"/>
              </a:spcBef>
              <a:spcAft>
                <a:spcPct val="0"/>
              </a:spcAft>
              <a:defRPr sz="2000">
                <a:solidFill>
                  <a:srgbClr val="333333"/>
                </a:solidFill>
                <a:latin typeface="Arial" charset="0"/>
              </a:defRPr>
            </a:lvl6pPr>
            <a:lvl7pPr marL="2971800" indent="-228600" eaLnBrk="0" fontAlgn="base" hangingPunct="0">
              <a:spcBef>
                <a:spcPct val="20000"/>
              </a:spcBef>
              <a:spcAft>
                <a:spcPct val="0"/>
              </a:spcAft>
              <a:defRPr sz="2000">
                <a:solidFill>
                  <a:srgbClr val="333333"/>
                </a:solidFill>
                <a:latin typeface="Arial" charset="0"/>
              </a:defRPr>
            </a:lvl7pPr>
            <a:lvl8pPr marL="3429000" indent="-228600" eaLnBrk="0" fontAlgn="base" hangingPunct="0">
              <a:spcBef>
                <a:spcPct val="20000"/>
              </a:spcBef>
              <a:spcAft>
                <a:spcPct val="0"/>
              </a:spcAft>
              <a:defRPr sz="2000">
                <a:solidFill>
                  <a:srgbClr val="333333"/>
                </a:solidFill>
                <a:latin typeface="Arial" charset="0"/>
              </a:defRPr>
            </a:lvl8pPr>
            <a:lvl9pPr marL="3886200" indent="-228600" eaLnBrk="0" fontAlgn="base" hangingPunct="0">
              <a:spcBef>
                <a:spcPct val="20000"/>
              </a:spcBef>
              <a:spcAft>
                <a:spcPct val="0"/>
              </a:spcAft>
              <a:defRPr sz="2000">
                <a:solidFill>
                  <a:srgbClr val="333333"/>
                </a:solidFill>
                <a:latin typeface="Arial" charset="0"/>
              </a:defRPr>
            </a:lvl9pPr>
          </a:lstStyle>
          <a:p>
            <a:pPr algn="ctr">
              <a:spcBef>
                <a:spcPts val="600"/>
              </a:spcBef>
            </a:pPr>
            <a:r>
              <a:rPr lang="en-GB" altLang="en-US" sz="6000" b="1" dirty="0" smtClean="0">
                <a:solidFill>
                  <a:srgbClr val="7030A0"/>
                </a:solidFill>
                <a:latin typeface="Arial" panose="020B0604020202020204" pitchFamily="34" charset="0"/>
                <a:cs typeface="Arial" panose="020B0604020202020204" pitchFamily="34" charset="0"/>
              </a:rPr>
              <a:t>LD / Autism</a:t>
            </a:r>
          </a:p>
          <a:p>
            <a:pPr algn="ctr">
              <a:spcBef>
                <a:spcPts val="600"/>
              </a:spcBef>
            </a:pPr>
            <a:r>
              <a:rPr lang="en-GB" altLang="en-US" sz="6000" b="1" dirty="0" smtClean="0">
                <a:solidFill>
                  <a:srgbClr val="7030A0"/>
                </a:solidFill>
                <a:latin typeface="Arial" panose="020B0604020202020204" pitchFamily="34" charset="0"/>
                <a:cs typeface="Arial" panose="020B0604020202020204" pitchFamily="34" charset="0"/>
              </a:rPr>
              <a:t>Employment Opportunities</a:t>
            </a:r>
            <a:endParaRPr lang="en-GB" altLang="en-US" sz="6000" b="1" dirty="0">
              <a:solidFill>
                <a:srgbClr val="7030A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221088"/>
            <a:ext cx="1944216" cy="2283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02" y="692696"/>
            <a:ext cx="176339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247" y="595423"/>
            <a:ext cx="1944216"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4221088"/>
            <a:ext cx="2088232" cy="2283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812" y="3717032"/>
            <a:ext cx="2360912" cy="234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3326" y="3617034"/>
            <a:ext cx="1872850" cy="25426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91081" y="1124745"/>
            <a:ext cx="8136904" cy="5184576"/>
          </a:xfrm>
        </p:spPr>
        <p:txBody>
          <a:bodyPr/>
          <a:lstStyle/>
          <a:p>
            <a:r>
              <a:rPr lang="en-GB" altLang="en-US" sz="3200" dirty="0" smtClean="0">
                <a:solidFill>
                  <a:schemeClr val="tx1"/>
                </a:solidFill>
              </a:rPr>
              <a:t>Connecting people: </a:t>
            </a:r>
            <a:r>
              <a:rPr lang="en-GB" altLang="en-US" b="0" dirty="0" smtClean="0">
                <a:solidFill>
                  <a:schemeClr val="tx1"/>
                </a:solidFill>
                <a:latin typeface="Calibri" panose="020F0502020204030204" pitchFamily="34" charset="0"/>
              </a:rPr>
              <a:t/>
            </a:r>
            <a:br>
              <a:rPr lang="en-GB" altLang="en-US" b="0" dirty="0" smtClean="0">
                <a:solidFill>
                  <a:schemeClr val="tx1"/>
                </a:solidFill>
                <a:latin typeface="Calibri" panose="020F0502020204030204" pitchFamily="34" charset="0"/>
              </a:rPr>
            </a:br>
            <a:r>
              <a:rPr lang="en-GB" sz="2000" b="0" dirty="0" smtClean="0"/>
              <a:t>A </a:t>
            </a:r>
            <a:r>
              <a:rPr lang="en-GB" sz="2000" b="0" dirty="0"/>
              <a:t>young </a:t>
            </a:r>
            <a:r>
              <a:rPr lang="en-GB" sz="2000" b="0" dirty="0" smtClean="0"/>
              <a:t>person with </a:t>
            </a:r>
            <a:r>
              <a:rPr lang="en-GB" sz="2000" b="0" dirty="0"/>
              <a:t>learning difficulties supported without an EHCP in a mainstream </a:t>
            </a:r>
            <a:r>
              <a:rPr lang="en-GB" sz="2000" b="0" dirty="0" smtClean="0"/>
              <a:t>setting attended a local Academy </a:t>
            </a:r>
            <a:r>
              <a:rPr lang="en-GB" sz="2000" b="0" dirty="0"/>
              <a:t>since 2010 and stayed on in September 2016 to take part in a supported internship program run by the school in partnership with </a:t>
            </a:r>
            <a:r>
              <a:rPr lang="en-GB" sz="2000" b="0" dirty="0" smtClean="0"/>
              <a:t>an LD charity.</a:t>
            </a:r>
            <a:r>
              <a:rPr lang="en-GB" sz="2000" b="0" dirty="0"/>
              <a:t>  </a:t>
            </a:r>
            <a:r>
              <a:rPr lang="en-GB" sz="2000" b="0" dirty="0" smtClean="0"/>
              <a:t>Their employment </a:t>
            </a:r>
            <a:r>
              <a:rPr lang="en-GB" sz="2000" b="0" dirty="0"/>
              <a:t>placement is with </a:t>
            </a:r>
            <a:r>
              <a:rPr lang="en-GB" sz="2000" b="0" dirty="0" smtClean="0"/>
              <a:t>a major Pub chain as they are keen </a:t>
            </a:r>
            <a:r>
              <a:rPr lang="en-GB" sz="2000" b="0" dirty="0"/>
              <a:t>to work in a customer facing role, </a:t>
            </a:r>
            <a:r>
              <a:rPr lang="en-GB" sz="2000" b="0" dirty="0" smtClean="0"/>
              <a:t/>
            </a:r>
            <a:br>
              <a:rPr lang="en-GB" sz="2000" b="0" dirty="0" smtClean="0"/>
            </a:br>
            <a:r>
              <a:rPr lang="en-GB" sz="1000" b="0" dirty="0"/>
              <a:t/>
            </a:r>
            <a:br>
              <a:rPr lang="en-GB" sz="1000" b="0" dirty="0"/>
            </a:br>
            <a:r>
              <a:rPr lang="en-GB" altLang="en-US" sz="3200" dirty="0">
                <a:solidFill>
                  <a:schemeClr val="tx1"/>
                </a:solidFill>
              </a:rPr>
              <a:t>Outcomes:</a:t>
            </a:r>
            <a:r>
              <a:rPr lang="en-GB" sz="2000" b="0" dirty="0" smtClean="0"/>
              <a:t/>
            </a:r>
            <a:br>
              <a:rPr lang="en-GB" sz="2000" b="0" dirty="0" smtClean="0"/>
            </a:br>
            <a:r>
              <a:rPr lang="en-GB" sz="2000" b="0" dirty="0" smtClean="0"/>
              <a:t>This young person </a:t>
            </a:r>
            <a:r>
              <a:rPr lang="en-GB" sz="2000" b="0" dirty="0"/>
              <a:t>has progressed well, gaining confidence and independence, increasing </a:t>
            </a:r>
            <a:r>
              <a:rPr lang="en-GB" sz="2000" b="0" dirty="0" smtClean="0"/>
              <a:t>their working </a:t>
            </a:r>
            <a:r>
              <a:rPr lang="en-GB" sz="2000" b="0" dirty="0"/>
              <a:t>hours over time and becoming part of the team.  </a:t>
            </a:r>
            <a:r>
              <a:rPr lang="en-GB" sz="2000" b="0" dirty="0" smtClean="0"/>
              <a:t/>
            </a:r>
            <a:br>
              <a:rPr lang="en-GB" sz="2000" b="0" dirty="0" smtClean="0"/>
            </a:br>
            <a:r>
              <a:rPr lang="en-GB" sz="2000" b="0" dirty="0" smtClean="0"/>
              <a:t>The young person </a:t>
            </a:r>
            <a:r>
              <a:rPr lang="en-GB" sz="2000" b="0" dirty="0"/>
              <a:t>has expressed a preference to go to FE college next year and </a:t>
            </a:r>
            <a:r>
              <a:rPr lang="en-GB" sz="2000" b="0" dirty="0" smtClean="0"/>
              <a:t>the Pub chain have </a:t>
            </a:r>
            <a:r>
              <a:rPr lang="en-GB" sz="2000" b="0" dirty="0"/>
              <a:t>asked </a:t>
            </a:r>
            <a:r>
              <a:rPr lang="en-GB" sz="2000" b="0" dirty="0" smtClean="0"/>
              <a:t>the person to </a:t>
            </a:r>
            <a:r>
              <a:rPr lang="en-GB" sz="2000" b="0" dirty="0"/>
              <a:t>consider taking a part-time job with them alongside </a:t>
            </a:r>
            <a:r>
              <a:rPr lang="en-GB" sz="2000" b="0" dirty="0" smtClean="0"/>
              <a:t>the college </a:t>
            </a:r>
            <a:r>
              <a:rPr lang="en-GB" sz="2000" b="0" dirty="0"/>
              <a:t>course. </a:t>
            </a:r>
            <a:endParaRPr lang="en-GB" altLang="en-US" sz="2000" dirty="0" smtClean="0">
              <a:solidFill>
                <a:srgbClr val="FF0000"/>
              </a:solidFill>
            </a:endParaRPr>
          </a:p>
        </p:txBody>
      </p:sp>
      <p:sp>
        <p:nvSpPr>
          <p:cNvPr id="3" name="Title 1"/>
          <p:cNvSpPr txBox="1">
            <a:spLocks/>
          </p:cNvSpPr>
          <p:nvPr/>
        </p:nvSpPr>
        <p:spPr bwMode="auto">
          <a:xfrm>
            <a:off x="611560" y="404664"/>
            <a:ext cx="7243314" cy="8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pPr eaLnBrk="1" hangingPunct="1"/>
            <a:r>
              <a:rPr lang="en-GB" altLang="en-US" kern="0" dirty="0" smtClean="0">
                <a:solidFill>
                  <a:srgbClr val="7030A0"/>
                </a:solidFill>
                <a:latin typeface="Arial" panose="020B0604020202020204" pitchFamily="34" charset="0"/>
                <a:cs typeface="Arial" panose="020B0604020202020204" pitchFamily="34" charset="0"/>
              </a:rPr>
              <a:t>What are we doing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282" y="205321"/>
            <a:ext cx="1890712" cy="126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356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000" b="1" dirty="0" smtClean="0">
                <a:solidFill>
                  <a:srgbClr val="7030A0"/>
                </a:solidFill>
                <a:latin typeface="Arial" panose="020B0604020202020204" pitchFamily="34" charset="0"/>
                <a:cs typeface="Arial" panose="020B0604020202020204" pitchFamily="34" charset="0"/>
              </a:rPr>
              <a:t>What are we doing inside </a:t>
            </a:r>
            <a:br>
              <a:rPr lang="en-GB" sz="4000" b="1" dirty="0" smtClean="0">
                <a:solidFill>
                  <a:srgbClr val="7030A0"/>
                </a:solidFill>
                <a:latin typeface="Arial" panose="020B0604020202020204" pitchFamily="34" charset="0"/>
                <a:cs typeface="Arial" panose="020B0604020202020204" pitchFamily="34" charset="0"/>
              </a:rPr>
            </a:br>
            <a:r>
              <a:rPr lang="en-GB" sz="4000" b="1" dirty="0" smtClean="0">
                <a:solidFill>
                  <a:srgbClr val="7030A0"/>
                </a:solidFill>
                <a:latin typeface="Arial" panose="020B0604020202020204" pitchFamily="34" charset="0"/>
                <a:cs typeface="Arial" panose="020B0604020202020204" pitchFamily="34" charset="0"/>
              </a:rPr>
              <a:t>the Council ?</a:t>
            </a:r>
            <a:endParaRPr lang="en-GB" sz="4000"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4569371"/>
          </a:xfrm>
        </p:spPr>
        <p:txBody>
          <a:bodyPr>
            <a:normAutofit/>
          </a:bodyPr>
          <a:lstStyle/>
          <a:p>
            <a:pPr marL="0" indent="0">
              <a:buNone/>
            </a:pPr>
            <a:r>
              <a:rPr lang="en-GB" b="1" dirty="0">
                <a:solidFill>
                  <a:srgbClr val="7030A0"/>
                </a:solidFill>
                <a:latin typeface="Arial" panose="020B0604020202020204" pitchFamily="34" charset="0"/>
                <a:cs typeface="Arial" panose="020B0604020202020204" pitchFamily="34" charset="0"/>
              </a:rPr>
              <a:t>Job Roles</a:t>
            </a:r>
          </a:p>
          <a:p>
            <a:pPr marL="0" indent="0">
              <a:buNone/>
            </a:pPr>
            <a:endParaRPr lang="en-GB" sz="1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Reviewing Job Descriptions / Person Specifications with a focus on general responsibilities rather than specific tasks</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Creating Job Descriptions supported by appendix of ‘specific objectives’, which address the appointed individual’s needs</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Reviewing ‘specific objectives’ regularly, both task and behaviour orientated, (weekly/fortnightly)</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Developing a framework alongside the JDs</a:t>
            </a:r>
          </a:p>
          <a:p>
            <a:endParaRPr lang="en-GB" dirty="0"/>
          </a:p>
        </p:txBody>
      </p:sp>
      <p:pic>
        <p:nvPicPr>
          <p:cNvPr id="3074" name="Picture 2" descr="C:\Users\lynnro\AppData\Local\Microsoft\Windows\Temporary Internet Files\Content.IE5\QW1ONMC7\Adaptando-Tu-Talento-Al-Camb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51334"/>
            <a:ext cx="230425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16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507288" cy="4104456"/>
          </a:xfrm>
        </p:spPr>
        <p:txBody>
          <a:bodyPr>
            <a:normAutofit lnSpcReduction="10000"/>
          </a:bodyPr>
          <a:lstStyle/>
          <a:p>
            <a:pPr marL="0" indent="0">
              <a:lnSpc>
                <a:spcPct val="150000"/>
              </a:lnSpc>
              <a:buNone/>
            </a:pPr>
            <a:r>
              <a:rPr lang="en-GB" b="1" dirty="0">
                <a:solidFill>
                  <a:srgbClr val="7030A0"/>
                </a:solidFill>
                <a:latin typeface="Arial" panose="020B0604020202020204" pitchFamily="34" charset="0"/>
                <a:cs typeface="Arial" panose="020B0604020202020204" pitchFamily="34" charset="0"/>
              </a:rPr>
              <a:t>Preparation for Job </a:t>
            </a:r>
            <a:r>
              <a:rPr lang="en-GB" b="1" dirty="0" smtClean="0">
                <a:solidFill>
                  <a:srgbClr val="7030A0"/>
                </a:solidFill>
                <a:latin typeface="Arial" panose="020B0604020202020204" pitchFamily="34" charset="0"/>
                <a:cs typeface="Arial" panose="020B0604020202020204" pitchFamily="34" charset="0"/>
              </a:rPr>
              <a:t>Carving</a:t>
            </a:r>
          </a:p>
          <a:p>
            <a:pPr>
              <a:lnSpc>
                <a:spcPct val="150000"/>
              </a:lnSpc>
            </a:pPr>
            <a:r>
              <a:rPr lang="en-GB" sz="2000" dirty="0" smtClean="0">
                <a:latin typeface="Arial" panose="020B0604020202020204" pitchFamily="34" charset="0"/>
                <a:cs typeface="Arial" panose="020B0604020202020204" pitchFamily="34" charset="0"/>
              </a:rPr>
              <a:t>Current Job Evaluation Scheme does not lend itself to roles loaded in particular areas – e.g. relationship building</a:t>
            </a:r>
          </a:p>
          <a:p>
            <a:pPr>
              <a:lnSpc>
                <a:spcPct val="150000"/>
              </a:lnSpc>
            </a:pPr>
            <a:r>
              <a:rPr lang="en-GB" sz="2000" dirty="0" smtClean="0">
                <a:latin typeface="Arial" panose="020B0604020202020204" pitchFamily="34" charset="0"/>
                <a:cs typeface="Arial" panose="020B0604020202020204" pitchFamily="34" charset="0"/>
              </a:rPr>
              <a:t>Initial/draft JDs put through evaluation to set a benchmark</a:t>
            </a:r>
          </a:p>
          <a:p>
            <a:pPr>
              <a:lnSpc>
                <a:spcPct val="150000"/>
              </a:lnSpc>
            </a:pPr>
            <a:r>
              <a:rPr lang="en-GB" sz="2000" dirty="0" smtClean="0">
                <a:latin typeface="Arial" panose="020B0604020202020204" pitchFamily="34" charset="0"/>
                <a:cs typeface="Arial" panose="020B0604020202020204" pitchFamily="34" charset="0"/>
              </a:rPr>
              <a:t>Listen &amp;</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take account of needs of  colleagues with autism</a:t>
            </a:r>
          </a:p>
          <a:p>
            <a:pPr>
              <a:lnSpc>
                <a:spcPct val="150000"/>
              </a:lnSpc>
            </a:pPr>
            <a:r>
              <a:rPr lang="en-GB" sz="2000" dirty="0" smtClean="0">
                <a:latin typeface="Arial" panose="020B0604020202020204" pitchFamily="34" charset="0"/>
                <a:cs typeface="Arial" panose="020B0604020202020204" pitchFamily="34" charset="0"/>
              </a:rPr>
              <a:t>Individuals are likely to develop confidence as they settle into role </a:t>
            </a:r>
          </a:p>
          <a:p>
            <a:pPr>
              <a:lnSpc>
                <a:spcPct val="150000"/>
              </a:lnSpc>
            </a:pPr>
            <a:r>
              <a:rPr lang="en-GB" sz="2000" dirty="0" smtClean="0">
                <a:latin typeface="Arial" panose="020B0604020202020204" pitchFamily="34" charset="0"/>
                <a:cs typeface="Arial" panose="020B0604020202020204" pitchFamily="34" charset="0"/>
              </a:rPr>
              <a:t>Need to make sure roles are not stripped out too much, as they will not sustain the appropriate grade</a:t>
            </a:r>
            <a:endParaRPr lang="en-GB" sz="2000" dirty="0">
              <a:latin typeface="Arial" panose="020B0604020202020204" pitchFamily="34" charset="0"/>
              <a:cs typeface="Arial" panose="020B0604020202020204" pitchFamily="34" charset="0"/>
            </a:endParaRPr>
          </a:p>
        </p:txBody>
      </p:sp>
      <p:pic>
        <p:nvPicPr>
          <p:cNvPr id="2051" name="Picture 3" descr="C:\Users\lynnro\AppData\Local\Microsoft\Windows\Temporary Internet Files\Content.IE5\UDVUZVTP\bigstock-White-clock-with-words-Time-to-247197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04664"/>
            <a:ext cx="2133518" cy="14355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4000" b="1" dirty="0" smtClean="0">
                <a:solidFill>
                  <a:srgbClr val="7030A0"/>
                </a:solidFill>
                <a:latin typeface="Arial" panose="020B0604020202020204" pitchFamily="34" charset="0"/>
                <a:cs typeface="Arial" panose="020B0604020202020204" pitchFamily="34" charset="0"/>
              </a:rPr>
              <a:t>What are we doing inside </a:t>
            </a:r>
            <a:br>
              <a:rPr lang="en-GB" sz="4000" b="1" dirty="0" smtClean="0">
                <a:solidFill>
                  <a:srgbClr val="7030A0"/>
                </a:solidFill>
                <a:latin typeface="Arial" panose="020B0604020202020204" pitchFamily="34" charset="0"/>
                <a:cs typeface="Arial" panose="020B0604020202020204" pitchFamily="34" charset="0"/>
              </a:rPr>
            </a:br>
            <a:r>
              <a:rPr lang="en-GB" sz="4000" b="1" dirty="0" smtClean="0">
                <a:solidFill>
                  <a:srgbClr val="7030A0"/>
                </a:solidFill>
                <a:latin typeface="Arial" panose="020B0604020202020204" pitchFamily="34" charset="0"/>
                <a:cs typeface="Arial" panose="020B0604020202020204" pitchFamily="34" charset="0"/>
              </a:rPr>
              <a:t>the Council ?</a:t>
            </a:r>
            <a:endParaRPr lang="en-GB" sz="40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374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solidFill>
                  <a:srgbClr val="7030A0"/>
                </a:solidFill>
                <a:latin typeface="Arial" panose="020B0604020202020204" pitchFamily="34" charset="0"/>
                <a:cs typeface="Arial" panose="020B0604020202020204" pitchFamily="34" charset="0"/>
              </a:rPr>
              <a:t>Support in </a:t>
            </a:r>
            <a:r>
              <a:rPr lang="en-GB" b="1" dirty="0" smtClean="0">
                <a:solidFill>
                  <a:srgbClr val="7030A0"/>
                </a:solidFill>
                <a:latin typeface="Arial" panose="020B0604020202020204" pitchFamily="34" charset="0"/>
                <a:cs typeface="Arial" panose="020B0604020202020204" pitchFamily="34" charset="0"/>
              </a:rPr>
              <a:t>Role</a:t>
            </a:r>
          </a:p>
          <a:p>
            <a:r>
              <a:rPr lang="en-GB" sz="2800" dirty="0" smtClean="0">
                <a:latin typeface="Arial" panose="020B0604020202020204" pitchFamily="34" charset="0"/>
                <a:cs typeface="Arial" panose="020B0604020202020204" pitchFamily="34" charset="0"/>
              </a:rPr>
              <a:t>Important to have a tailored induction into role</a:t>
            </a:r>
          </a:p>
          <a:p>
            <a:pPr marL="0" indent="0">
              <a:buNone/>
            </a:pPr>
            <a:endParaRPr lang="en-GB" sz="16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Consider expectations of manager, colleagues, &amp; internal customers</a:t>
            </a:r>
          </a:p>
          <a:p>
            <a:pPr marL="0" indent="0">
              <a:buNone/>
            </a:pPr>
            <a:endParaRPr lang="en-GB" sz="16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Specific Objectives, need to stretch the colleague realistically,  and allow for development…. ‘small steps’.</a:t>
            </a:r>
          </a:p>
          <a:p>
            <a:endParaRPr lang="en-GB" dirty="0" smtClean="0"/>
          </a:p>
          <a:p>
            <a:endParaRPr lang="en-GB" dirty="0"/>
          </a:p>
        </p:txBody>
      </p:sp>
      <p:pic>
        <p:nvPicPr>
          <p:cNvPr id="1026" name="Picture 2" descr="C:\Users\lynnro\AppData\Local\Microsoft\Windows\Temporary Internet Files\Content.IE5\1XF0MSIN\instructional ti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78283"/>
            <a:ext cx="1905000" cy="175145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274638"/>
            <a:ext cx="8229600" cy="1143000"/>
          </a:xfrm>
        </p:spPr>
        <p:txBody>
          <a:bodyPr>
            <a:normAutofit fontScale="90000"/>
          </a:bodyPr>
          <a:lstStyle/>
          <a:p>
            <a:pPr algn="l"/>
            <a:r>
              <a:rPr lang="en-GB" sz="4000" b="1" dirty="0" smtClean="0">
                <a:solidFill>
                  <a:srgbClr val="7030A0"/>
                </a:solidFill>
                <a:latin typeface="Arial" panose="020B0604020202020204" pitchFamily="34" charset="0"/>
                <a:cs typeface="Arial" panose="020B0604020202020204" pitchFamily="34" charset="0"/>
              </a:rPr>
              <a:t>What are we doing inside </a:t>
            </a:r>
            <a:br>
              <a:rPr lang="en-GB" sz="4000" b="1" dirty="0" smtClean="0">
                <a:solidFill>
                  <a:srgbClr val="7030A0"/>
                </a:solidFill>
                <a:latin typeface="Arial" panose="020B0604020202020204" pitchFamily="34" charset="0"/>
                <a:cs typeface="Arial" panose="020B0604020202020204" pitchFamily="34" charset="0"/>
              </a:rPr>
            </a:br>
            <a:r>
              <a:rPr lang="en-GB" sz="4000" b="1" dirty="0" smtClean="0">
                <a:solidFill>
                  <a:srgbClr val="7030A0"/>
                </a:solidFill>
                <a:latin typeface="Arial" panose="020B0604020202020204" pitchFamily="34" charset="0"/>
                <a:cs typeface="Arial" panose="020B0604020202020204" pitchFamily="34" charset="0"/>
              </a:rPr>
              <a:t>the Council ?</a:t>
            </a:r>
            <a:endParaRPr lang="en-GB" sz="40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6813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1"/>
          </a:xfrm>
        </p:spPr>
        <p:txBody>
          <a:bodyPr>
            <a:normAutofit fontScale="92500" lnSpcReduction="10000"/>
          </a:bodyPr>
          <a:lstStyle/>
          <a:p>
            <a:pPr marL="0" indent="0">
              <a:buNone/>
            </a:pPr>
            <a:r>
              <a:rPr lang="en-GB" sz="3500" b="1" dirty="0" smtClean="0">
                <a:solidFill>
                  <a:srgbClr val="7030A0"/>
                </a:solidFill>
                <a:latin typeface="Arial" panose="020B0604020202020204" pitchFamily="34" charset="0"/>
                <a:cs typeface="Arial" panose="020B0604020202020204" pitchFamily="34" charset="0"/>
              </a:rPr>
              <a:t>Equality</a:t>
            </a:r>
            <a:r>
              <a:rPr lang="en-GB" sz="3500" dirty="0" smtClean="0">
                <a:solidFill>
                  <a:srgbClr val="7030A0"/>
                </a:solidFill>
                <a:latin typeface="Arial" panose="020B0604020202020204" pitchFamily="34" charset="0"/>
                <a:cs typeface="Arial" panose="020B0604020202020204" pitchFamily="34" charset="0"/>
              </a:rPr>
              <a:t> </a:t>
            </a:r>
            <a:r>
              <a:rPr lang="en-GB" sz="3500" b="1" dirty="0">
                <a:solidFill>
                  <a:srgbClr val="7030A0"/>
                </a:solidFill>
                <a:latin typeface="Arial" panose="020B0604020202020204" pitchFamily="34" charset="0"/>
                <a:cs typeface="Arial" panose="020B0604020202020204" pitchFamily="34" charset="0"/>
              </a:rPr>
              <a:t>Action Plan</a:t>
            </a:r>
          </a:p>
          <a:p>
            <a:pPr marL="0" indent="0">
              <a:buNone/>
            </a:pPr>
            <a:endParaRPr lang="en-GB" sz="1700" dirty="0">
              <a:latin typeface="Arial" panose="020B0604020202020204" pitchFamily="34" charset="0"/>
              <a:cs typeface="Arial" panose="020B0604020202020204" pitchFamily="34" charset="0"/>
            </a:endParaRPr>
          </a:p>
          <a:p>
            <a:pPr marL="0" indent="0">
              <a:buNone/>
            </a:pPr>
            <a:r>
              <a:rPr lang="en-GB" sz="2800" dirty="0" smtClean="0">
                <a:latin typeface="Arial" panose="020B0604020202020204" pitchFamily="34" charset="0"/>
                <a:cs typeface="Arial" panose="020B0604020202020204" pitchFamily="34" charset="0"/>
              </a:rPr>
              <a:t>Children &amp; Adults Department  includes a target in their Equality Action Plan to improve employment for those with a Learning Disability and or Autism:</a:t>
            </a:r>
          </a:p>
          <a:p>
            <a:pPr marL="0" indent="0">
              <a:buNone/>
            </a:pPr>
            <a:endParaRPr lang="en-GB" sz="2800" dirty="0" smtClean="0">
              <a:latin typeface="Arial" panose="020B0604020202020204" pitchFamily="34" charset="0"/>
              <a:cs typeface="Arial" panose="020B0604020202020204" pitchFamily="34" charset="0"/>
            </a:endParaRPr>
          </a:p>
          <a:p>
            <a:pPr marL="0" indent="0">
              <a:buNone/>
            </a:pPr>
            <a:r>
              <a:rPr lang="en-GB" sz="2800" i="1" dirty="0" smtClean="0">
                <a:solidFill>
                  <a:srgbClr val="002060"/>
                </a:solidFill>
                <a:latin typeface="Arial" panose="020B0604020202020204" pitchFamily="34" charset="0"/>
                <a:cs typeface="Arial" panose="020B0604020202020204" pitchFamily="34" charset="0"/>
              </a:rPr>
              <a:t>‘Promote and embed a </a:t>
            </a:r>
            <a:r>
              <a:rPr lang="en-GB" sz="2800" i="1" dirty="0">
                <a:solidFill>
                  <a:srgbClr val="002060"/>
                </a:solidFill>
                <a:latin typeface="Arial" panose="020B0604020202020204" pitchFamily="34" charset="0"/>
                <a:cs typeface="Arial" panose="020B0604020202020204" pitchFamily="34" charset="0"/>
              </a:rPr>
              <a:t>culture of providing work </a:t>
            </a:r>
            <a:r>
              <a:rPr lang="en-GB" sz="2800" i="1" dirty="0" smtClean="0">
                <a:solidFill>
                  <a:srgbClr val="002060"/>
                </a:solidFill>
                <a:latin typeface="Arial" panose="020B0604020202020204" pitchFamily="34" charset="0"/>
                <a:cs typeface="Arial" panose="020B0604020202020204" pitchFamily="34" charset="0"/>
              </a:rPr>
              <a:t>for </a:t>
            </a:r>
            <a:r>
              <a:rPr lang="en-GB" sz="2800" i="1" dirty="0">
                <a:solidFill>
                  <a:srgbClr val="002060"/>
                </a:solidFill>
                <a:latin typeface="Arial" panose="020B0604020202020204" pitchFamily="34" charset="0"/>
                <a:cs typeface="Arial" panose="020B0604020202020204" pitchFamily="34" charset="0"/>
              </a:rPr>
              <a:t>people with LD / </a:t>
            </a:r>
            <a:r>
              <a:rPr lang="en-GB" sz="2800" i="1" dirty="0" smtClean="0">
                <a:solidFill>
                  <a:srgbClr val="002060"/>
                </a:solidFill>
                <a:latin typeface="Arial" panose="020B0604020202020204" pitchFamily="34" charset="0"/>
                <a:cs typeface="Arial" panose="020B0604020202020204" pitchFamily="34" charset="0"/>
              </a:rPr>
              <a:t>Autism </a:t>
            </a:r>
            <a:r>
              <a:rPr lang="en-GB" sz="2800" i="1" dirty="0">
                <a:solidFill>
                  <a:srgbClr val="002060"/>
                </a:solidFill>
                <a:latin typeface="Arial" panose="020B0604020202020204" pitchFamily="34" charset="0"/>
                <a:cs typeface="Arial" panose="020B0604020202020204" pitchFamily="34" charset="0"/>
              </a:rPr>
              <a:t>within the </a:t>
            </a:r>
            <a:r>
              <a:rPr lang="en-GB" sz="2800" i="1" dirty="0" smtClean="0">
                <a:solidFill>
                  <a:srgbClr val="002060"/>
                </a:solidFill>
                <a:latin typeface="Arial" panose="020B0604020202020204" pitchFamily="34" charset="0"/>
                <a:cs typeface="Arial" panose="020B0604020202020204" pitchFamily="34" charset="0"/>
              </a:rPr>
              <a:t>council.</a:t>
            </a:r>
          </a:p>
          <a:p>
            <a:pPr marL="0" indent="0">
              <a:buNone/>
            </a:pPr>
            <a:r>
              <a:rPr lang="en-GB" sz="2800" i="1" dirty="0" smtClean="0">
                <a:solidFill>
                  <a:srgbClr val="002060"/>
                </a:solidFill>
                <a:latin typeface="Arial" panose="020B0604020202020204" pitchFamily="34" charset="0"/>
                <a:cs typeface="Arial" panose="020B0604020202020204" pitchFamily="34" charset="0"/>
              </a:rPr>
              <a:t>Review our progress and set </a:t>
            </a:r>
            <a:r>
              <a:rPr lang="en-GB" sz="2800" i="1" dirty="0">
                <a:solidFill>
                  <a:srgbClr val="002060"/>
                </a:solidFill>
                <a:latin typeface="Arial" panose="020B0604020202020204" pitchFamily="34" charset="0"/>
                <a:cs typeface="Arial" panose="020B0604020202020204" pitchFamily="34" charset="0"/>
              </a:rPr>
              <a:t>a target of </a:t>
            </a:r>
            <a:r>
              <a:rPr lang="en-GB" sz="2800" i="1" dirty="0" smtClean="0">
                <a:solidFill>
                  <a:srgbClr val="002060"/>
                </a:solidFill>
                <a:latin typeface="Arial" panose="020B0604020202020204" pitchFamily="34" charset="0"/>
                <a:cs typeface="Arial" panose="020B0604020202020204" pitchFamily="34" charset="0"/>
              </a:rPr>
              <a:t>opportunities </a:t>
            </a:r>
            <a:r>
              <a:rPr lang="en-GB" sz="2800" i="1" dirty="0">
                <a:solidFill>
                  <a:srgbClr val="002060"/>
                </a:solidFill>
                <a:latin typeface="Arial" panose="020B0604020202020204" pitchFamily="34" charset="0"/>
                <a:cs typeface="Arial" panose="020B0604020202020204" pitchFamily="34" charset="0"/>
              </a:rPr>
              <a:t> for </a:t>
            </a:r>
            <a:r>
              <a:rPr lang="en-GB" sz="2800" i="1" dirty="0" smtClean="0">
                <a:solidFill>
                  <a:srgbClr val="002060"/>
                </a:solidFill>
                <a:latin typeface="Arial" panose="020B0604020202020204" pitchFamily="34" charset="0"/>
                <a:cs typeface="Arial" panose="020B0604020202020204" pitchFamily="34" charset="0"/>
              </a:rPr>
              <a:t>17/18’.</a:t>
            </a:r>
            <a:endParaRPr lang="en-GB" sz="2800" i="1" dirty="0">
              <a:solidFill>
                <a:srgbClr val="002060"/>
              </a:solidFill>
              <a:latin typeface="Arial" panose="020B0604020202020204" pitchFamily="34" charset="0"/>
              <a:cs typeface="Arial" panose="020B0604020202020204" pitchFamily="34" charset="0"/>
            </a:endParaRPr>
          </a:p>
          <a:p>
            <a:endParaRPr lang="en-GB" dirty="0"/>
          </a:p>
        </p:txBody>
      </p:sp>
      <p:pic>
        <p:nvPicPr>
          <p:cNvPr id="4098" name="Picture 2" descr="C:\Users\jjacob\AppData\Local\Microsoft\Windows\Temporary Internet Files\Content.Outlook\FJZN2OST\FullSizeRende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50737"/>
            <a:ext cx="2203994" cy="13638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fontScale="90000"/>
          </a:bodyPr>
          <a:lstStyle/>
          <a:p>
            <a:pPr algn="l"/>
            <a:r>
              <a:rPr lang="en-GB" sz="4000" b="1" dirty="0" smtClean="0">
                <a:solidFill>
                  <a:srgbClr val="7030A0"/>
                </a:solidFill>
                <a:latin typeface="Arial" panose="020B0604020202020204" pitchFamily="34" charset="0"/>
                <a:cs typeface="Arial" panose="020B0604020202020204" pitchFamily="34" charset="0"/>
              </a:rPr>
              <a:t>What are we doing inside </a:t>
            </a:r>
            <a:br>
              <a:rPr lang="en-GB" sz="4000" b="1" dirty="0" smtClean="0">
                <a:solidFill>
                  <a:srgbClr val="7030A0"/>
                </a:solidFill>
                <a:latin typeface="Arial" panose="020B0604020202020204" pitchFamily="34" charset="0"/>
                <a:cs typeface="Arial" panose="020B0604020202020204" pitchFamily="34" charset="0"/>
              </a:rPr>
            </a:br>
            <a:r>
              <a:rPr lang="en-GB" sz="4000" b="1" dirty="0" smtClean="0">
                <a:solidFill>
                  <a:srgbClr val="7030A0"/>
                </a:solidFill>
                <a:latin typeface="Arial" panose="020B0604020202020204" pitchFamily="34" charset="0"/>
                <a:cs typeface="Arial" panose="020B0604020202020204" pitchFamily="34" charset="0"/>
              </a:rPr>
              <a:t>the Council ?</a:t>
            </a:r>
            <a:endParaRPr lang="en-GB" sz="40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5197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550504"/>
            <a:ext cx="8229600" cy="4824536"/>
          </a:xfrm>
        </p:spPr>
        <p:txBody>
          <a:bodyPr/>
          <a:lstStyle/>
          <a:p>
            <a:pPr eaLnBrk="1" hangingPunct="1"/>
            <a:r>
              <a:rPr lang="en-GB" sz="3200" dirty="0">
                <a:solidFill>
                  <a:srgbClr val="7030A0"/>
                </a:solidFill>
                <a:latin typeface="Arial" panose="020B0604020202020204" pitchFamily="34" charset="0"/>
                <a:cs typeface="Arial" panose="020B0604020202020204" pitchFamily="34" charset="0"/>
              </a:rPr>
              <a:t>Woodfield Industries</a:t>
            </a:r>
            <a:br>
              <a:rPr lang="en-GB" sz="3200" dirty="0">
                <a:solidFill>
                  <a:srgbClr val="7030A0"/>
                </a:solidFill>
                <a:latin typeface="Arial" panose="020B0604020202020204" pitchFamily="34" charset="0"/>
                <a:cs typeface="Arial" panose="020B0604020202020204" pitchFamily="34" charset="0"/>
              </a:rPr>
            </a:br>
            <a:r>
              <a:rPr lang="en-GB" altLang="en-US" sz="2800" dirty="0" smtClean="0">
                <a:solidFill>
                  <a:schemeClr val="tx1"/>
                </a:solidFill>
                <a:latin typeface="Arial" panose="020B0604020202020204" pitchFamily="34" charset="0"/>
                <a:cs typeface="Arial" panose="020B0604020202020204" pitchFamily="34" charset="0"/>
              </a:rPr>
              <a:t>Who are they ?</a:t>
            </a:r>
            <a:r>
              <a:rPr lang="en-GB" altLang="en-US" sz="2400" dirty="0" smtClean="0">
                <a:solidFill>
                  <a:schemeClr val="tx1"/>
                </a:solidFill>
                <a:latin typeface="Arial" panose="020B0604020202020204" pitchFamily="34" charset="0"/>
                <a:cs typeface="Arial" panose="020B0604020202020204" pitchFamily="34" charset="0"/>
              </a:rPr>
              <a:t/>
            </a:r>
            <a:br>
              <a:rPr lang="en-GB" altLang="en-US" sz="2400" dirty="0" smtClean="0">
                <a:solidFill>
                  <a:schemeClr val="tx1"/>
                </a:solidFill>
                <a:latin typeface="Arial" panose="020B0604020202020204" pitchFamily="34" charset="0"/>
                <a:cs typeface="Arial" panose="020B0604020202020204" pitchFamily="34" charset="0"/>
              </a:rPr>
            </a:br>
            <a:r>
              <a:rPr lang="en-GB" altLang="en-US" sz="1000" dirty="0" smtClean="0">
                <a:solidFill>
                  <a:schemeClr val="tx1"/>
                </a:solidFill>
                <a:latin typeface="Arial" panose="020B0604020202020204" pitchFamily="34" charset="0"/>
                <a:cs typeface="Arial" panose="020B0604020202020204" pitchFamily="34" charset="0"/>
              </a:rPr>
              <a:t/>
            </a:r>
            <a:br>
              <a:rPr lang="en-GB" altLang="en-US" sz="1000" dirty="0" smtClean="0">
                <a:solidFill>
                  <a:schemeClr val="tx1"/>
                </a:solidFill>
                <a:latin typeface="Arial" panose="020B0604020202020204" pitchFamily="34" charset="0"/>
                <a:cs typeface="Arial" panose="020B0604020202020204" pitchFamily="34" charset="0"/>
              </a:rPr>
            </a:br>
            <a:r>
              <a:rPr lang="en-GB" altLang="en-US" sz="2400" dirty="0" smtClean="0">
                <a:solidFill>
                  <a:srgbClr val="FF0000"/>
                </a:solidFill>
                <a:latin typeface="Arial" panose="020B0604020202020204" pitchFamily="34" charset="0"/>
                <a:cs typeface="Arial" panose="020B0604020202020204" pitchFamily="34" charset="0"/>
              </a:rPr>
              <a:t>A very long established Supported Employment service within the City Council that enables disabled people to access employment opportunities.</a:t>
            </a:r>
            <a:r>
              <a:rPr lang="en-GB" altLang="en-US" sz="2400" dirty="0" smtClean="0">
                <a:latin typeface="Arial" panose="020B0604020202020204" pitchFamily="34" charset="0"/>
                <a:cs typeface="Arial" panose="020B0604020202020204" pitchFamily="34" charset="0"/>
              </a:rPr>
              <a:t/>
            </a:r>
            <a:br>
              <a:rPr lang="en-GB" altLang="en-US" sz="2400" dirty="0" smtClean="0">
                <a:latin typeface="Arial" panose="020B0604020202020204" pitchFamily="34" charset="0"/>
                <a:cs typeface="Arial" panose="020B0604020202020204" pitchFamily="34" charset="0"/>
              </a:rPr>
            </a:br>
            <a:r>
              <a:rPr lang="en-GB" altLang="en-US" sz="2400" dirty="0" smtClean="0">
                <a:latin typeface="Arial" panose="020B0604020202020204" pitchFamily="34" charset="0"/>
                <a:cs typeface="Arial" panose="020B0604020202020204" pitchFamily="34" charset="0"/>
              </a:rPr>
              <a:t/>
            </a:r>
            <a:br>
              <a:rPr lang="en-GB" altLang="en-US" sz="2400" dirty="0" smtClean="0">
                <a:latin typeface="Arial" panose="020B0604020202020204" pitchFamily="34" charset="0"/>
                <a:cs typeface="Arial" panose="020B0604020202020204" pitchFamily="34" charset="0"/>
              </a:rPr>
            </a:br>
            <a:r>
              <a:rPr lang="en-GB" altLang="en-US" sz="2400" dirty="0" smtClean="0">
                <a:solidFill>
                  <a:schemeClr val="tx1"/>
                </a:solidFill>
                <a:latin typeface="Arial" panose="020B0604020202020204" pitchFamily="34" charset="0"/>
                <a:cs typeface="Arial" panose="020B0604020202020204" pitchFamily="34" charset="0"/>
              </a:rPr>
              <a:t>Their role is currently being modernised to fit with </a:t>
            </a:r>
            <a:r>
              <a:rPr lang="en-GB" altLang="en-US" sz="2400" dirty="0">
                <a:solidFill>
                  <a:schemeClr val="tx1"/>
                </a:solidFill>
                <a:latin typeface="Arial" panose="020B0604020202020204" pitchFamily="34" charset="0"/>
                <a:cs typeface="Arial" panose="020B0604020202020204" pitchFamily="34" charset="0"/>
              </a:rPr>
              <a:t>the </a:t>
            </a:r>
            <a:r>
              <a:rPr lang="en-GB" altLang="en-US" sz="2400" dirty="0" smtClean="0">
                <a:solidFill>
                  <a:schemeClr val="tx1"/>
                </a:solidFill>
                <a:latin typeface="Arial" panose="020B0604020202020204" pitchFamily="34" charset="0"/>
                <a:cs typeface="Arial" panose="020B0604020202020204" pitchFamily="34" charset="0"/>
              </a:rPr>
              <a:t>Council’s objectives around increasing the numbers of employment opportunities which includes supported internships, traineeships, apprenticeships, job coaching </a:t>
            </a:r>
            <a:r>
              <a:rPr lang="en-GB" altLang="en-US" sz="2400" dirty="0">
                <a:solidFill>
                  <a:schemeClr val="tx1"/>
                </a:solidFill>
                <a:latin typeface="Arial" panose="020B0604020202020204" pitchFamily="34" charset="0"/>
                <a:cs typeface="Arial" panose="020B0604020202020204" pitchFamily="34" charset="0"/>
              </a:rPr>
              <a:t>and employer </a:t>
            </a:r>
            <a:r>
              <a:rPr lang="en-GB" altLang="en-US" sz="2400" dirty="0" smtClean="0">
                <a:solidFill>
                  <a:schemeClr val="tx1"/>
                </a:solidFill>
                <a:latin typeface="Arial" panose="020B0604020202020204" pitchFamily="34" charset="0"/>
                <a:cs typeface="Arial" panose="020B0604020202020204" pitchFamily="34" charset="0"/>
              </a:rPr>
              <a:t>support that lead to permanent jobs.</a:t>
            </a:r>
            <a:endParaRPr lang="en-GB" altLang="en-US" sz="2400" dirty="0" smtClean="0">
              <a:solidFill>
                <a:srgbClr val="FF0000"/>
              </a:solidFill>
              <a:latin typeface="Arial" panose="020B0604020202020204" pitchFamily="34" charset="0"/>
              <a:cs typeface="Arial" panose="020B0604020202020204" pitchFamily="34" charset="0"/>
            </a:endParaRPr>
          </a:p>
        </p:txBody>
      </p:sp>
      <p:pic>
        <p:nvPicPr>
          <p:cNvPr id="5122" name="Picture 2" descr="C:\Users\jjacob\AppData\Local\Microsoft\Windows\Temporary Internet Files\Content.Outlook\FJZN2OST\FullSizeRender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60648"/>
            <a:ext cx="2437066" cy="12898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lnSpcReduction="10000"/>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r>
              <a:rPr lang="en-GB" kern="0" smtClean="0">
                <a:solidFill>
                  <a:srgbClr val="7030A0"/>
                </a:solidFill>
                <a:latin typeface="Arial" panose="020B0604020202020204" pitchFamily="34" charset="0"/>
                <a:cs typeface="Arial" panose="020B0604020202020204" pitchFamily="34" charset="0"/>
              </a:rPr>
              <a:t>What are we doing inside </a:t>
            </a:r>
            <a:br>
              <a:rPr lang="en-GB" kern="0" smtClean="0">
                <a:solidFill>
                  <a:srgbClr val="7030A0"/>
                </a:solidFill>
                <a:latin typeface="Arial" panose="020B0604020202020204" pitchFamily="34" charset="0"/>
                <a:cs typeface="Arial" panose="020B0604020202020204" pitchFamily="34" charset="0"/>
              </a:rPr>
            </a:br>
            <a:r>
              <a:rPr lang="en-GB" kern="0" smtClean="0">
                <a:solidFill>
                  <a:srgbClr val="7030A0"/>
                </a:solidFill>
                <a:latin typeface="Arial" panose="020B0604020202020204" pitchFamily="34" charset="0"/>
                <a:cs typeface="Arial" panose="020B0604020202020204" pitchFamily="34" charset="0"/>
              </a:rPr>
              <a:t>the Council ?</a:t>
            </a:r>
            <a:endParaRPr lang="en-GB" kern="0" dirty="0">
              <a:solidFill>
                <a:srgbClr val="7030A0"/>
              </a:solidFill>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37068"/>
            <a:ext cx="5904656" cy="636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6474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520" y="332656"/>
            <a:ext cx="8712968" cy="1440160"/>
          </a:xfrm>
        </p:spPr>
        <p:txBody>
          <a:bodyPr/>
          <a:lstStyle/>
          <a:p>
            <a:pPr eaLnBrk="1" hangingPunct="1"/>
            <a:r>
              <a:rPr lang="en-GB" altLang="en-US" dirty="0" smtClean="0">
                <a:solidFill>
                  <a:srgbClr val="7030A0"/>
                </a:solidFill>
                <a:latin typeface="+mn-lt"/>
              </a:rPr>
              <a:t>Employment for People with Learning Disabilities and or Autism</a:t>
            </a:r>
          </a:p>
        </p:txBody>
      </p:sp>
      <p:sp>
        <p:nvSpPr>
          <p:cNvPr id="9219" name="Content Placeholder 2"/>
          <p:cNvSpPr>
            <a:spLocks noGrp="1"/>
          </p:cNvSpPr>
          <p:nvPr>
            <p:ph idx="1"/>
          </p:nvPr>
        </p:nvSpPr>
        <p:spPr>
          <a:xfrm>
            <a:off x="539552" y="1844824"/>
            <a:ext cx="8135938" cy="4104456"/>
          </a:xfrm>
        </p:spPr>
        <p:txBody>
          <a:bodyPr/>
          <a:lstStyle/>
          <a:p>
            <a:pPr marL="0" indent="0"/>
            <a:r>
              <a:rPr lang="en-GB" altLang="en-US" sz="3200" dirty="0" smtClean="0">
                <a:solidFill>
                  <a:schemeClr val="tx1"/>
                </a:solidFill>
                <a:latin typeface="Arial" panose="020B0604020202020204" pitchFamily="34" charset="0"/>
                <a:cs typeface="Arial" panose="020B0604020202020204" pitchFamily="34" charset="0"/>
              </a:rPr>
              <a:t>1. Find out what opportunities already exist.</a:t>
            </a:r>
          </a:p>
          <a:p>
            <a:pPr marL="0" indent="0"/>
            <a:endParaRPr lang="en-GB" altLang="en-US" dirty="0" smtClean="0">
              <a:solidFill>
                <a:schemeClr val="tx1"/>
              </a:solidFill>
              <a:latin typeface="Arial" panose="020B0604020202020204" pitchFamily="34" charset="0"/>
              <a:cs typeface="Arial" panose="020B0604020202020204" pitchFamily="34" charset="0"/>
            </a:endParaRPr>
          </a:p>
          <a:p>
            <a:pPr marL="455613" indent="-455613"/>
            <a:r>
              <a:rPr lang="en-GB" altLang="en-US" sz="3200" dirty="0" smtClean="0">
                <a:solidFill>
                  <a:schemeClr val="tx1"/>
                </a:solidFill>
                <a:latin typeface="Arial" panose="020B0604020202020204" pitchFamily="34" charset="0"/>
                <a:cs typeface="Arial" panose="020B0604020202020204" pitchFamily="34" charset="0"/>
              </a:rPr>
              <a:t>2. Identify who is out there and who can benefit – Where are they?</a:t>
            </a:r>
          </a:p>
          <a:p>
            <a:pPr marL="4763" indent="-4763"/>
            <a:endParaRPr lang="en-GB" altLang="en-US" dirty="0" smtClean="0">
              <a:solidFill>
                <a:schemeClr val="tx1"/>
              </a:solidFill>
              <a:latin typeface="Arial" panose="020B0604020202020204" pitchFamily="34" charset="0"/>
              <a:cs typeface="Arial" panose="020B0604020202020204" pitchFamily="34" charset="0"/>
            </a:endParaRPr>
          </a:p>
          <a:p>
            <a:pPr marL="4763" indent="-4763"/>
            <a:r>
              <a:rPr lang="en-GB" altLang="en-US" sz="3200" dirty="0" smtClean="0">
                <a:solidFill>
                  <a:schemeClr val="tx1"/>
                </a:solidFill>
                <a:latin typeface="Arial" panose="020B0604020202020204" pitchFamily="34" charset="0"/>
                <a:cs typeface="Arial" panose="020B0604020202020204" pitchFamily="34" charset="0"/>
              </a:rPr>
              <a:t>3. Can we get some people a job or into activities that will lead to a job?</a:t>
            </a:r>
          </a:p>
          <a:p>
            <a:pPr marL="4763" indent="-4763"/>
            <a:endParaRPr lang="en-GB" altLang="en-US" sz="2400" b="1" dirty="0" smtClean="0"/>
          </a:p>
          <a:p>
            <a:endParaRPr lang="en-GB" altLang="en-US" sz="3200" b="1" dirty="0" smtClean="0"/>
          </a:p>
          <a:p>
            <a:endParaRPr lang="en-GB" altLang="en-US" sz="3200" b="1" dirty="0"/>
          </a:p>
          <a:p>
            <a:r>
              <a:rPr lang="en-GB" altLang="en-US" sz="3200" b="1" dirty="0" smtClean="0"/>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9552" y="2276872"/>
            <a:ext cx="8136904" cy="3528392"/>
          </a:xfrm>
        </p:spPr>
        <p:txBody>
          <a:bodyPr/>
          <a:lstStyle/>
          <a:p>
            <a:pPr algn="ctr" eaLnBrk="1" hangingPunct="1"/>
            <a:r>
              <a:rPr lang="en-GB" altLang="en-US" dirty="0" smtClean="0">
                <a:solidFill>
                  <a:schemeClr val="tx1"/>
                </a:solidFill>
                <a:latin typeface="Calibri" panose="020F0502020204030204" pitchFamily="34" charset="0"/>
              </a:rPr>
              <a:t>How can we now take this further ?</a:t>
            </a:r>
            <a:br>
              <a:rPr lang="en-GB" altLang="en-US" dirty="0" smtClean="0">
                <a:solidFill>
                  <a:schemeClr val="tx1"/>
                </a:solidFill>
                <a:latin typeface="Calibri" panose="020F0502020204030204" pitchFamily="34" charset="0"/>
              </a:rPr>
            </a:br>
            <a:r>
              <a:rPr lang="en-GB" altLang="en-US" dirty="0">
                <a:solidFill>
                  <a:schemeClr val="tx1"/>
                </a:solidFill>
                <a:latin typeface="Calibri" panose="020F0502020204030204" pitchFamily="34" charset="0"/>
              </a:rPr>
              <a:t/>
            </a:r>
            <a:br>
              <a:rPr lang="en-GB" altLang="en-US" dirty="0">
                <a:solidFill>
                  <a:schemeClr val="tx1"/>
                </a:solidFill>
                <a:latin typeface="Calibri" panose="020F0502020204030204" pitchFamily="34" charset="0"/>
              </a:rPr>
            </a:br>
            <a:r>
              <a:rPr lang="en-GB" altLang="en-US" dirty="0" smtClean="0">
                <a:solidFill>
                  <a:schemeClr val="tx1"/>
                </a:solidFill>
                <a:latin typeface="Calibri" panose="020F0502020204030204" pitchFamily="34" charset="0"/>
              </a:rPr>
              <a:t>What can we do ?</a:t>
            </a:r>
            <a:br>
              <a:rPr lang="en-GB" altLang="en-US" dirty="0" smtClean="0">
                <a:solidFill>
                  <a:schemeClr val="tx1"/>
                </a:solidFill>
                <a:latin typeface="Calibri" panose="020F0502020204030204" pitchFamily="34" charset="0"/>
              </a:rPr>
            </a:br>
            <a:r>
              <a:rPr lang="en-GB" altLang="en-US" dirty="0">
                <a:solidFill>
                  <a:schemeClr val="tx1"/>
                </a:solidFill>
                <a:latin typeface="Calibri" panose="020F0502020204030204" pitchFamily="34" charset="0"/>
              </a:rPr>
              <a:t/>
            </a:r>
            <a:br>
              <a:rPr lang="en-GB" altLang="en-US" dirty="0">
                <a:solidFill>
                  <a:schemeClr val="tx1"/>
                </a:solidFill>
                <a:latin typeface="Calibri" panose="020F0502020204030204" pitchFamily="34" charset="0"/>
              </a:rPr>
            </a:br>
            <a:r>
              <a:rPr lang="en-GB" altLang="en-US" dirty="0" smtClean="0">
                <a:solidFill>
                  <a:schemeClr val="tx1"/>
                </a:solidFill>
                <a:latin typeface="Calibri" panose="020F0502020204030204" pitchFamily="34" charset="0"/>
              </a:rPr>
              <a:t>What support can we expect ?</a:t>
            </a:r>
            <a:r>
              <a:rPr lang="en-GB" altLang="en-US" sz="3600" dirty="0" smtClean="0"/>
              <a:t/>
            </a:r>
            <a:br>
              <a:rPr lang="en-GB" altLang="en-US" sz="36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a:t/>
            </a:r>
            <a:br>
              <a:rPr lang="en-GB" altLang="en-US" sz="1000" dirty="0"/>
            </a:br>
            <a:r>
              <a:rPr lang="en-GB" altLang="en-US" sz="1000" dirty="0" smtClean="0"/>
              <a:t/>
            </a:r>
            <a:br>
              <a:rPr lang="en-GB" altLang="en-US" sz="1000" dirty="0" smtClean="0"/>
            </a:br>
            <a:r>
              <a:rPr lang="en-GB" altLang="en-US" sz="6600" dirty="0" smtClean="0"/>
              <a:t/>
            </a:r>
            <a:br>
              <a:rPr lang="en-GB" altLang="en-US" sz="6600" dirty="0" smtClean="0"/>
            </a:br>
            <a:endParaRPr lang="en-GB" altLang="en-US" sz="2000" dirty="0" smtClean="0">
              <a:solidFill>
                <a:srgbClr val="FF0000"/>
              </a:solidFill>
            </a:endParaRPr>
          </a:p>
        </p:txBody>
      </p:sp>
      <p:sp>
        <p:nvSpPr>
          <p:cNvPr id="3" name="Title 1"/>
          <p:cNvSpPr txBox="1">
            <a:spLocks/>
          </p:cNvSpPr>
          <p:nvPr/>
        </p:nvSpPr>
        <p:spPr bwMode="auto">
          <a:xfrm>
            <a:off x="683568" y="404664"/>
            <a:ext cx="79928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pPr eaLnBrk="1" hangingPunct="1"/>
            <a:r>
              <a:rPr lang="en-GB" altLang="en-US" sz="4400" kern="0" dirty="0" smtClean="0">
                <a:solidFill>
                  <a:srgbClr val="7030A0"/>
                </a:solidFill>
                <a:latin typeface="Calibri" panose="020F0502020204030204" pitchFamily="34" charset="0"/>
              </a:rPr>
              <a:t>Challenge set for Departmental Leadership Team</a:t>
            </a:r>
          </a:p>
        </p:txBody>
      </p:sp>
    </p:spTree>
    <p:extLst>
      <p:ext uri="{BB962C8B-B14F-4D97-AF65-F5344CB8AC3E}">
        <p14:creationId xmlns:p14="http://schemas.microsoft.com/office/powerpoint/2010/main" val="19623968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9552" y="1772816"/>
            <a:ext cx="8136904" cy="4104456"/>
          </a:xfrm>
        </p:spPr>
        <p:txBody>
          <a:bodyPr/>
          <a:lstStyle/>
          <a:p>
            <a:pPr eaLnBrk="1" hangingPunct="1"/>
            <a:r>
              <a:rPr lang="en-GB" altLang="en-US" sz="3200" dirty="0" smtClean="0">
                <a:solidFill>
                  <a:schemeClr val="tx1"/>
                </a:solidFill>
                <a:latin typeface="+mn-lt"/>
              </a:rPr>
              <a:t>Connecting people: </a:t>
            </a:r>
            <a:r>
              <a:rPr lang="en-GB" altLang="en-US" dirty="0" smtClean="0">
                <a:solidFill>
                  <a:schemeClr val="tx1"/>
                </a:solidFill>
                <a:latin typeface="+mn-lt"/>
              </a:rPr>
              <a:t/>
            </a:r>
            <a:br>
              <a:rPr lang="en-GB" altLang="en-US" dirty="0" smtClean="0">
                <a:solidFill>
                  <a:schemeClr val="tx1"/>
                </a:solidFill>
                <a:latin typeface="+mn-lt"/>
              </a:rPr>
            </a:br>
            <a:r>
              <a:rPr lang="en-GB" altLang="en-US" sz="2000" b="0" dirty="0" smtClean="0">
                <a:solidFill>
                  <a:schemeClr val="tx1"/>
                </a:solidFill>
                <a:latin typeface="+mn-lt"/>
              </a:rPr>
              <a:t>City Council Director with Head of 6</a:t>
            </a:r>
            <a:r>
              <a:rPr lang="en-GB" altLang="en-US" sz="2000" b="0" baseline="30000" dirty="0" smtClean="0">
                <a:solidFill>
                  <a:schemeClr val="tx1"/>
                </a:solidFill>
                <a:latin typeface="+mn-lt"/>
              </a:rPr>
              <a:t>th</a:t>
            </a:r>
            <a:r>
              <a:rPr lang="en-GB" altLang="en-US" sz="2000" b="0" dirty="0" smtClean="0">
                <a:solidFill>
                  <a:schemeClr val="tx1"/>
                </a:solidFill>
                <a:latin typeface="+mn-lt"/>
              </a:rPr>
              <a:t> Form at a local school.</a:t>
            </a:r>
            <a:br>
              <a:rPr lang="en-GB" altLang="en-US" sz="2000" b="0" dirty="0" smtClean="0">
                <a:solidFill>
                  <a:schemeClr val="tx1"/>
                </a:solidFill>
                <a:latin typeface="+mn-lt"/>
              </a:rPr>
            </a:br>
            <a:r>
              <a:rPr lang="en-GB" altLang="en-US" sz="2000" b="0" dirty="0" smtClean="0">
                <a:solidFill>
                  <a:schemeClr val="tx1"/>
                </a:solidFill>
                <a:latin typeface="+mn-lt"/>
              </a:rPr>
              <a:t/>
            </a:r>
            <a:br>
              <a:rPr lang="en-GB" altLang="en-US" sz="2000" b="0" dirty="0" smtClean="0">
                <a:solidFill>
                  <a:schemeClr val="tx1"/>
                </a:solidFill>
                <a:latin typeface="+mn-lt"/>
              </a:rPr>
            </a:br>
            <a:r>
              <a:rPr lang="en-GB" altLang="en-US" sz="3200" dirty="0" smtClean="0">
                <a:solidFill>
                  <a:schemeClr val="tx1"/>
                </a:solidFill>
                <a:latin typeface="+mn-lt"/>
              </a:rPr>
              <a:t>Outcome: </a:t>
            </a:r>
            <a:r>
              <a:rPr lang="en-GB" altLang="en-US" dirty="0" smtClean="0">
                <a:solidFill>
                  <a:schemeClr val="tx1"/>
                </a:solidFill>
                <a:latin typeface="+mn-lt"/>
              </a:rPr>
              <a:t/>
            </a:r>
            <a:br>
              <a:rPr lang="en-GB" altLang="en-US" dirty="0" smtClean="0">
                <a:solidFill>
                  <a:schemeClr val="tx1"/>
                </a:solidFill>
                <a:latin typeface="+mn-lt"/>
              </a:rPr>
            </a:br>
            <a:r>
              <a:rPr lang="en-GB" altLang="en-US" sz="2000" b="0" dirty="0" smtClean="0">
                <a:solidFill>
                  <a:schemeClr val="tx1"/>
                </a:solidFill>
                <a:latin typeface="+mn-lt"/>
              </a:rPr>
              <a:t>Supported Internship for a young person which has led to a permanent job.</a:t>
            </a:r>
            <a:r>
              <a:rPr lang="en-GB" altLang="en-US" sz="3600" dirty="0" smtClean="0">
                <a:latin typeface="+mn-lt"/>
              </a:rPr>
              <a:t/>
            </a:r>
            <a:br>
              <a:rPr lang="en-GB" altLang="en-US" sz="3600" dirty="0" smtClean="0">
                <a:latin typeface="+mn-lt"/>
              </a:rPr>
            </a:br>
            <a:r>
              <a:rPr lang="en-GB" altLang="en-US" sz="1000" dirty="0" smtClean="0"/>
              <a:t/>
            </a:r>
            <a:br>
              <a:rPr lang="en-GB" altLang="en-US" sz="1000" dirty="0" smtClean="0"/>
            </a:br>
            <a:endParaRPr lang="en-GB" altLang="en-US" sz="2000" dirty="0" smtClean="0">
              <a:solidFill>
                <a:srgbClr val="FF0000"/>
              </a:solidFill>
            </a:endParaRPr>
          </a:p>
        </p:txBody>
      </p:sp>
      <p:sp>
        <p:nvSpPr>
          <p:cNvPr id="3" name="Title 1"/>
          <p:cNvSpPr txBox="1">
            <a:spLocks/>
          </p:cNvSpPr>
          <p:nvPr/>
        </p:nvSpPr>
        <p:spPr bwMode="auto">
          <a:xfrm>
            <a:off x="611560" y="404664"/>
            <a:ext cx="7243314" cy="8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pPr eaLnBrk="1" hangingPunct="1"/>
            <a:r>
              <a:rPr lang="en-GB" altLang="en-US" kern="0" dirty="0" smtClean="0">
                <a:solidFill>
                  <a:srgbClr val="7030A0"/>
                </a:solidFill>
                <a:latin typeface="+mn-lt"/>
              </a:rPr>
              <a:t>What are we doing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818" y="404664"/>
            <a:ext cx="2294929"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8757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7544" y="1287629"/>
            <a:ext cx="8136904" cy="5329311"/>
          </a:xfrm>
        </p:spPr>
        <p:txBody>
          <a:bodyPr/>
          <a:lstStyle/>
          <a:p>
            <a:pPr eaLnBrk="1" hangingPunct="1"/>
            <a:r>
              <a:rPr lang="en-GB" altLang="en-US" sz="3200" dirty="0" smtClean="0">
                <a:solidFill>
                  <a:schemeClr val="tx1"/>
                </a:solidFill>
                <a:latin typeface="+mn-lt"/>
              </a:rPr>
              <a:t>Connecting people: </a:t>
            </a:r>
            <a:r>
              <a:rPr lang="en-GB" altLang="en-US" dirty="0" smtClean="0">
                <a:solidFill>
                  <a:schemeClr val="tx1"/>
                </a:solidFill>
                <a:latin typeface="+mn-lt"/>
              </a:rPr>
              <a:t/>
            </a:r>
            <a:br>
              <a:rPr lang="en-GB" altLang="en-US" dirty="0" smtClean="0">
                <a:solidFill>
                  <a:schemeClr val="tx1"/>
                </a:solidFill>
                <a:latin typeface="+mn-lt"/>
              </a:rPr>
            </a:br>
            <a:r>
              <a:rPr lang="en-GB" altLang="en-US" sz="2000" b="0" dirty="0" smtClean="0">
                <a:solidFill>
                  <a:schemeClr val="tx1"/>
                </a:solidFill>
                <a:latin typeface="+mn-lt"/>
              </a:rPr>
              <a:t>Team Leader within Day Services </a:t>
            </a:r>
            <a:r>
              <a:rPr lang="en-GB" sz="2000" b="0" dirty="0" smtClean="0">
                <a:solidFill>
                  <a:schemeClr val="tx1"/>
                </a:solidFill>
                <a:latin typeface="+mn-lt"/>
              </a:rPr>
              <a:t>has developed connections with a local community café and charity shop in Nottingham.</a:t>
            </a:r>
            <a:br>
              <a:rPr lang="en-GB" sz="2000" b="0" dirty="0" smtClean="0">
                <a:solidFill>
                  <a:schemeClr val="tx1"/>
                </a:solidFill>
                <a:latin typeface="+mn-lt"/>
              </a:rPr>
            </a:br>
            <a:r>
              <a:rPr lang="en-GB" sz="1000" b="0" dirty="0">
                <a:solidFill>
                  <a:schemeClr val="tx1"/>
                </a:solidFill>
                <a:latin typeface="+mn-lt"/>
              </a:rPr>
              <a:t/>
            </a:r>
            <a:br>
              <a:rPr lang="en-GB" sz="1000" b="0" dirty="0">
                <a:solidFill>
                  <a:schemeClr val="tx1"/>
                </a:solidFill>
                <a:latin typeface="+mn-lt"/>
              </a:rPr>
            </a:br>
            <a:r>
              <a:rPr lang="en-GB" sz="2000" b="0" dirty="0" smtClean="0">
                <a:solidFill>
                  <a:schemeClr val="tx1"/>
                </a:solidFill>
                <a:latin typeface="+mn-lt"/>
              </a:rPr>
              <a:t>This now provides a </a:t>
            </a:r>
            <a:r>
              <a:rPr lang="en-GB" sz="2000" b="0" dirty="0">
                <a:solidFill>
                  <a:schemeClr val="tx1"/>
                </a:solidFill>
                <a:latin typeface="+mn-lt"/>
              </a:rPr>
              <a:t>variety of </a:t>
            </a:r>
            <a:r>
              <a:rPr lang="en-GB" sz="2000" b="0" dirty="0" smtClean="0">
                <a:solidFill>
                  <a:schemeClr val="tx1"/>
                </a:solidFill>
                <a:latin typeface="+mn-lt"/>
              </a:rPr>
              <a:t>volunteering and life </a:t>
            </a:r>
            <a:r>
              <a:rPr lang="en-GB" sz="2000" b="0" dirty="0">
                <a:solidFill>
                  <a:schemeClr val="tx1"/>
                </a:solidFill>
                <a:latin typeface="+mn-lt"/>
              </a:rPr>
              <a:t>skill opportunities that citizens are now getting involved </a:t>
            </a:r>
            <a:r>
              <a:rPr lang="en-GB" sz="2000" b="0" dirty="0" smtClean="0">
                <a:solidFill>
                  <a:schemeClr val="tx1"/>
                </a:solidFill>
                <a:latin typeface="+mn-lt"/>
              </a:rPr>
              <a:t>in. </a:t>
            </a:r>
            <a:br>
              <a:rPr lang="en-GB" sz="2000" b="0" dirty="0" smtClean="0">
                <a:solidFill>
                  <a:schemeClr val="tx1"/>
                </a:solidFill>
                <a:latin typeface="+mn-lt"/>
              </a:rPr>
            </a:br>
            <a:r>
              <a:rPr lang="en-GB" sz="1000" b="0" dirty="0">
                <a:solidFill>
                  <a:schemeClr val="tx1"/>
                </a:solidFill>
                <a:latin typeface="+mn-lt"/>
              </a:rPr>
              <a:t/>
            </a:r>
            <a:br>
              <a:rPr lang="en-GB" sz="1000" b="0" dirty="0">
                <a:solidFill>
                  <a:schemeClr val="tx1"/>
                </a:solidFill>
                <a:latin typeface="+mn-lt"/>
              </a:rPr>
            </a:br>
            <a:r>
              <a:rPr lang="en-GB" sz="2000" b="0" dirty="0" smtClean="0">
                <a:solidFill>
                  <a:schemeClr val="tx1"/>
                </a:solidFill>
                <a:latin typeface="+mn-lt"/>
              </a:rPr>
              <a:t>Citizens helping out at a </a:t>
            </a:r>
            <a:r>
              <a:rPr lang="en-GB" sz="2000" b="0" dirty="0">
                <a:solidFill>
                  <a:schemeClr val="tx1"/>
                </a:solidFill>
                <a:latin typeface="+mn-lt"/>
              </a:rPr>
              <a:t>warden aided </a:t>
            </a:r>
            <a:r>
              <a:rPr lang="en-GB" sz="2000" b="0" dirty="0" smtClean="0">
                <a:solidFill>
                  <a:schemeClr val="tx1"/>
                </a:solidFill>
                <a:latin typeface="+mn-lt"/>
              </a:rPr>
              <a:t>complex at their </a:t>
            </a:r>
            <a:r>
              <a:rPr lang="en-GB" sz="2000" b="0" dirty="0">
                <a:solidFill>
                  <a:schemeClr val="tx1"/>
                </a:solidFill>
                <a:latin typeface="+mn-lt"/>
              </a:rPr>
              <a:t>tea/coffee mornings and providing companionship to residents in the complex. </a:t>
            </a:r>
            <a:r>
              <a:rPr lang="en-GB" sz="1600" b="0" dirty="0" smtClean="0">
                <a:latin typeface="+mn-lt"/>
              </a:rPr>
              <a:t/>
            </a:r>
            <a:br>
              <a:rPr lang="en-GB" sz="1600" b="0" dirty="0" smtClean="0">
                <a:latin typeface="+mn-lt"/>
              </a:rPr>
            </a:br>
            <a:r>
              <a:rPr lang="en-GB" sz="1000" dirty="0">
                <a:latin typeface="+mn-lt"/>
              </a:rPr>
              <a:t/>
            </a:r>
            <a:br>
              <a:rPr lang="en-GB" sz="1000" dirty="0">
                <a:latin typeface="+mn-lt"/>
              </a:rPr>
            </a:br>
            <a:r>
              <a:rPr lang="en-GB" altLang="en-US" sz="3200" dirty="0" smtClean="0">
                <a:solidFill>
                  <a:schemeClr val="tx1"/>
                </a:solidFill>
                <a:latin typeface="+mn-lt"/>
              </a:rPr>
              <a:t>Outcomes:</a:t>
            </a:r>
            <a:r>
              <a:rPr lang="en-GB" altLang="en-US" sz="1000" dirty="0" smtClean="0">
                <a:latin typeface="+mn-lt"/>
              </a:rPr>
              <a:t/>
            </a:r>
            <a:br>
              <a:rPr lang="en-GB" altLang="en-US" sz="1000" dirty="0" smtClean="0">
                <a:latin typeface="+mn-lt"/>
              </a:rPr>
            </a:br>
            <a:r>
              <a:rPr lang="en-GB" altLang="en-US" sz="2000" b="0" dirty="0" smtClean="0">
                <a:solidFill>
                  <a:schemeClr val="tx1"/>
                </a:solidFill>
                <a:latin typeface="+mn-lt"/>
              </a:rPr>
              <a:t>Developing skills, knowledge and experience that is work related.</a:t>
            </a:r>
            <a:br>
              <a:rPr lang="en-GB" altLang="en-US" sz="2000" b="0" dirty="0" smtClean="0">
                <a:solidFill>
                  <a:schemeClr val="tx1"/>
                </a:solidFill>
                <a:latin typeface="+mn-lt"/>
              </a:rPr>
            </a:br>
            <a:r>
              <a:rPr lang="en-GB" altLang="en-US" sz="1000" b="0" dirty="0">
                <a:solidFill>
                  <a:schemeClr val="tx1"/>
                </a:solidFill>
                <a:latin typeface="+mn-lt"/>
              </a:rPr>
              <a:t/>
            </a:r>
            <a:br>
              <a:rPr lang="en-GB" altLang="en-US" sz="1000" b="0" dirty="0">
                <a:solidFill>
                  <a:schemeClr val="tx1"/>
                </a:solidFill>
                <a:latin typeface="+mn-lt"/>
              </a:rPr>
            </a:br>
            <a:r>
              <a:rPr lang="en-GB" sz="2000" b="0" dirty="0" smtClean="0">
                <a:solidFill>
                  <a:schemeClr val="tx1"/>
                </a:solidFill>
                <a:latin typeface="+mn-lt"/>
              </a:rPr>
              <a:t>Skills evidenced </a:t>
            </a:r>
            <a:r>
              <a:rPr lang="en-GB" sz="2000" b="0" dirty="0">
                <a:solidFill>
                  <a:schemeClr val="tx1"/>
                </a:solidFill>
                <a:latin typeface="+mn-lt"/>
              </a:rPr>
              <a:t>through achievement </a:t>
            </a:r>
            <a:r>
              <a:rPr lang="en-GB" sz="2000" b="0" dirty="0" err="1">
                <a:solidFill>
                  <a:schemeClr val="tx1"/>
                </a:solidFill>
                <a:latin typeface="+mn-lt"/>
              </a:rPr>
              <a:t>proformas</a:t>
            </a:r>
            <a:r>
              <a:rPr lang="en-GB" sz="2000" b="0" dirty="0">
                <a:solidFill>
                  <a:schemeClr val="tx1"/>
                </a:solidFill>
                <a:latin typeface="+mn-lt"/>
              </a:rPr>
              <a:t> which can be used to show potential employers.</a:t>
            </a:r>
            <a:r>
              <a:rPr lang="en-GB" altLang="en-US" sz="1000" dirty="0" smtClean="0">
                <a:latin typeface="+mn-lt"/>
              </a:rPr>
              <a:t/>
            </a:r>
            <a:br>
              <a:rPr lang="en-GB" altLang="en-US" sz="1000" dirty="0" smtClean="0">
                <a:latin typeface="+mn-lt"/>
              </a:rPr>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a:t/>
            </a:r>
            <a:br>
              <a:rPr lang="en-GB" altLang="en-US" sz="1000" dirty="0"/>
            </a:br>
            <a:r>
              <a:rPr lang="en-GB" altLang="en-US" sz="1000" dirty="0" smtClean="0"/>
              <a:t/>
            </a:r>
            <a:br>
              <a:rPr lang="en-GB" altLang="en-US" sz="1000" dirty="0" smtClean="0"/>
            </a:br>
            <a:endParaRPr lang="en-GB" altLang="en-US" sz="2000" dirty="0" smtClean="0">
              <a:solidFill>
                <a:srgbClr val="FF0000"/>
              </a:solidFill>
            </a:endParaRPr>
          </a:p>
        </p:txBody>
      </p:sp>
      <p:sp>
        <p:nvSpPr>
          <p:cNvPr id="3" name="Title 1"/>
          <p:cNvSpPr txBox="1">
            <a:spLocks/>
          </p:cNvSpPr>
          <p:nvPr/>
        </p:nvSpPr>
        <p:spPr bwMode="auto">
          <a:xfrm>
            <a:off x="611560" y="404664"/>
            <a:ext cx="7243314" cy="8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pPr eaLnBrk="1" hangingPunct="1"/>
            <a:r>
              <a:rPr lang="en-GB" altLang="en-US" kern="0" dirty="0" smtClean="0">
                <a:solidFill>
                  <a:srgbClr val="7030A0"/>
                </a:solidFill>
                <a:latin typeface="Arial" panose="020B0604020202020204" pitchFamily="34" charset="0"/>
                <a:cs typeface="Arial" panose="020B0604020202020204" pitchFamily="34" charset="0"/>
              </a:rPr>
              <a:t>What are we doing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29841"/>
            <a:ext cx="2639616" cy="109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6874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9552" y="1700808"/>
            <a:ext cx="8136904" cy="4176464"/>
          </a:xfrm>
        </p:spPr>
        <p:txBody>
          <a:bodyPr/>
          <a:lstStyle/>
          <a:p>
            <a:pPr eaLnBrk="1" hangingPunct="1">
              <a:spcBef>
                <a:spcPts val="0"/>
              </a:spcBef>
            </a:pPr>
            <a:r>
              <a:rPr lang="en-GB" altLang="en-US" sz="3200" dirty="0" smtClean="0">
                <a:solidFill>
                  <a:schemeClr val="tx1"/>
                </a:solidFill>
                <a:latin typeface="Arial" panose="020B0604020202020204" pitchFamily="34" charset="0"/>
                <a:cs typeface="Arial" panose="020B0604020202020204" pitchFamily="34" charset="0"/>
              </a:rPr>
              <a:t>Connecting </a:t>
            </a:r>
            <a:r>
              <a:rPr lang="en-GB" altLang="en-US" sz="3200" dirty="0">
                <a:solidFill>
                  <a:schemeClr val="tx1"/>
                </a:solidFill>
                <a:latin typeface="Arial" panose="020B0604020202020204" pitchFamily="34" charset="0"/>
                <a:cs typeface="Arial" panose="020B0604020202020204" pitchFamily="34" charset="0"/>
              </a:rPr>
              <a:t>people:</a:t>
            </a:r>
            <a:r>
              <a:rPr lang="en-GB" altLang="en-US" sz="3200" dirty="0" smtClean="0">
                <a:solidFill>
                  <a:schemeClr val="tx1"/>
                </a:solidFill>
                <a:latin typeface="Arial" panose="020B0604020202020204" pitchFamily="34" charset="0"/>
                <a:cs typeface="Arial" panose="020B0604020202020204" pitchFamily="34" charset="0"/>
              </a:rPr>
              <a:t/>
            </a:r>
            <a:br>
              <a:rPr lang="en-GB" altLang="en-US" sz="3200" dirty="0" smtClean="0">
                <a:solidFill>
                  <a:schemeClr val="tx1"/>
                </a:solidFill>
                <a:latin typeface="Arial" panose="020B0604020202020204" pitchFamily="34" charset="0"/>
                <a:cs typeface="Arial" panose="020B0604020202020204" pitchFamily="34" charset="0"/>
              </a:rPr>
            </a:br>
            <a:r>
              <a:rPr lang="en-GB" altLang="en-US" sz="2000" b="0" dirty="0">
                <a:solidFill>
                  <a:schemeClr val="tx1"/>
                </a:solidFill>
                <a:latin typeface="Arial" panose="020B0604020202020204" pitchFamily="34" charset="0"/>
                <a:cs typeface="Arial" panose="020B0604020202020204" pitchFamily="34" charset="0"/>
              </a:rPr>
              <a:t>A </a:t>
            </a:r>
            <a:r>
              <a:rPr lang="en-GB" sz="2000" b="0" dirty="0">
                <a:latin typeface="Arial" panose="020B0604020202020204" pitchFamily="34" charset="0"/>
                <a:cs typeface="Arial" panose="020B0604020202020204" pitchFamily="34" charset="0"/>
              </a:rPr>
              <a:t>Day Centre luncheon club where citizens from the local community attend have citizens from another day service helping with serving meals. </a:t>
            </a:r>
            <a:r>
              <a:rPr lang="en-GB" altLang="en-US" sz="3200" dirty="0">
                <a:solidFill>
                  <a:schemeClr val="tx1"/>
                </a:solidFill>
                <a:latin typeface="Arial" panose="020B0604020202020204" pitchFamily="34" charset="0"/>
                <a:cs typeface="Arial" panose="020B0604020202020204" pitchFamily="34" charset="0"/>
              </a:rPr>
              <a:t/>
            </a:r>
            <a:br>
              <a:rPr lang="en-GB" altLang="en-US" sz="3200" dirty="0">
                <a:solidFill>
                  <a:schemeClr val="tx1"/>
                </a:solidFill>
                <a:latin typeface="Arial" panose="020B0604020202020204" pitchFamily="34" charset="0"/>
                <a:cs typeface="Arial" panose="020B0604020202020204" pitchFamily="34" charset="0"/>
              </a:rPr>
            </a:br>
            <a:r>
              <a:rPr lang="en-GB" altLang="en-US" sz="3200" dirty="0">
                <a:solidFill>
                  <a:schemeClr val="tx1"/>
                </a:solidFill>
                <a:latin typeface="Arial" panose="020B0604020202020204" pitchFamily="34" charset="0"/>
                <a:cs typeface="Arial" panose="020B0604020202020204" pitchFamily="34" charset="0"/>
              </a:rPr>
              <a:t/>
            </a:r>
            <a:br>
              <a:rPr lang="en-GB" altLang="en-US" sz="3200" dirty="0">
                <a:solidFill>
                  <a:schemeClr val="tx1"/>
                </a:solidFill>
                <a:latin typeface="Arial" panose="020B0604020202020204" pitchFamily="34" charset="0"/>
                <a:cs typeface="Arial" panose="020B0604020202020204" pitchFamily="34" charset="0"/>
              </a:rPr>
            </a:br>
            <a:r>
              <a:rPr lang="en-GB" altLang="en-US" sz="3200" dirty="0">
                <a:solidFill>
                  <a:schemeClr val="tx1"/>
                </a:solidFill>
                <a:latin typeface="Arial" panose="020B0604020202020204" pitchFamily="34" charset="0"/>
                <a:cs typeface="Arial" panose="020B0604020202020204" pitchFamily="34" charset="0"/>
              </a:rPr>
              <a:t>Outcome</a:t>
            </a:r>
            <a:r>
              <a:rPr lang="en-GB" altLang="en-US" sz="3200" dirty="0" smtClean="0">
                <a:solidFill>
                  <a:schemeClr val="tx1"/>
                </a:solidFill>
                <a:latin typeface="Arial" panose="020B0604020202020204" pitchFamily="34" charset="0"/>
                <a:cs typeface="Arial" panose="020B0604020202020204" pitchFamily="34" charset="0"/>
              </a:rPr>
              <a:t>:</a:t>
            </a:r>
            <a:r>
              <a:rPr lang="en-GB" altLang="en-US" sz="800" b="0" dirty="0">
                <a:solidFill>
                  <a:schemeClr val="tx1"/>
                </a:solidFill>
                <a:latin typeface="Arial" panose="020B0604020202020204" pitchFamily="34" charset="0"/>
                <a:cs typeface="Arial" panose="020B0604020202020204" pitchFamily="34" charset="0"/>
              </a:rPr>
              <a:t/>
            </a:r>
            <a:br>
              <a:rPr lang="en-GB" altLang="en-US" sz="800" b="0" dirty="0">
                <a:solidFill>
                  <a:schemeClr val="tx1"/>
                </a:solidFill>
                <a:latin typeface="Arial" panose="020B0604020202020204" pitchFamily="34" charset="0"/>
                <a:cs typeface="Arial" panose="020B0604020202020204" pitchFamily="34" charset="0"/>
              </a:rPr>
            </a:br>
            <a:r>
              <a:rPr lang="en-GB" sz="2000" b="0" dirty="0" smtClean="0">
                <a:latin typeface="Arial" panose="020B0604020202020204" pitchFamily="34" charset="0"/>
                <a:cs typeface="Arial" panose="020B0604020202020204" pitchFamily="34" charset="0"/>
              </a:rPr>
              <a:t>Supporting people with learning </a:t>
            </a:r>
            <a:r>
              <a:rPr lang="en-GB" sz="2000" b="0" dirty="0">
                <a:latin typeface="Arial" panose="020B0604020202020204" pitchFamily="34" charset="0"/>
                <a:cs typeface="Arial" panose="020B0604020202020204" pitchFamily="34" charset="0"/>
              </a:rPr>
              <a:t>disabilities </a:t>
            </a:r>
            <a:r>
              <a:rPr lang="en-GB" sz="2000" b="0" dirty="0" smtClean="0">
                <a:latin typeface="Arial" panose="020B0604020202020204" pitchFamily="34" charset="0"/>
                <a:cs typeface="Arial" panose="020B0604020202020204" pitchFamily="34" charset="0"/>
              </a:rPr>
              <a:t>and autism to </a:t>
            </a:r>
            <a:r>
              <a:rPr lang="en-GB" sz="2000" b="0" dirty="0">
                <a:latin typeface="Arial" panose="020B0604020202020204" pitchFamily="34" charset="0"/>
                <a:cs typeface="Arial" panose="020B0604020202020204" pitchFamily="34" charset="0"/>
              </a:rPr>
              <a:t>interact with the general public </a:t>
            </a:r>
            <a:r>
              <a:rPr lang="en-GB" sz="2000" b="0" dirty="0" smtClean="0">
                <a:latin typeface="Arial" panose="020B0604020202020204" pitchFamily="34" charset="0"/>
                <a:cs typeface="Arial" panose="020B0604020202020204" pitchFamily="34" charset="0"/>
              </a:rPr>
              <a:t>that enables the development of  their social skills as well as developing practical skills that could lead to employment opportunities. </a:t>
            </a:r>
            <a:r>
              <a:rPr lang="en-GB" altLang="en-US" sz="3200" dirty="0">
                <a:solidFill>
                  <a:schemeClr val="tx1"/>
                </a:solidFill>
                <a:latin typeface="Arial" panose="020B0604020202020204" pitchFamily="34" charset="0"/>
                <a:cs typeface="Arial" panose="020B0604020202020204" pitchFamily="34" charset="0"/>
              </a:rPr>
              <a:t/>
            </a:r>
            <a:br>
              <a:rPr lang="en-GB" altLang="en-US" sz="3200" dirty="0">
                <a:solidFill>
                  <a:schemeClr val="tx1"/>
                </a:solidFill>
                <a:latin typeface="Arial" panose="020B0604020202020204" pitchFamily="34" charset="0"/>
                <a:cs typeface="Arial" panose="020B0604020202020204" pitchFamily="34" charset="0"/>
              </a:rPr>
            </a:br>
            <a:r>
              <a:rPr lang="en-GB" altLang="en-US" sz="2000" dirty="0" smtClean="0">
                <a:latin typeface="Arial" panose="020B0604020202020204" pitchFamily="34" charset="0"/>
                <a:cs typeface="Arial" panose="020B0604020202020204" pitchFamily="34" charset="0"/>
              </a:rPr>
              <a:t/>
            </a:r>
            <a:br>
              <a:rPr lang="en-GB" altLang="en-US" sz="2000" dirty="0" smtClean="0">
                <a:latin typeface="Arial" panose="020B0604020202020204" pitchFamily="34" charset="0"/>
                <a:cs typeface="Arial" panose="020B0604020202020204" pitchFamily="34" charset="0"/>
              </a:rPr>
            </a:br>
            <a:r>
              <a:rPr lang="en-GB" altLang="en-US" sz="2000" dirty="0" smtClean="0"/>
              <a:t/>
            </a:r>
            <a:br>
              <a:rPr lang="en-GB" altLang="en-US" sz="2000" dirty="0" smtClean="0"/>
            </a:br>
            <a:r>
              <a:rPr lang="en-GB" altLang="en-US" sz="2000" dirty="0" smtClean="0"/>
              <a:t/>
            </a:r>
            <a:br>
              <a:rPr lang="en-GB" altLang="en-US" sz="2000" dirty="0" smtClean="0"/>
            </a:br>
            <a:r>
              <a:rPr lang="en-GB" altLang="en-US" sz="2000" dirty="0" smtClean="0"/>
              <a:t/>
            </a:r>
            <a:br>
              <a:rPr lang="en-GB" altLang="en-US" sz="2000" dirty="0" smtClean="0"/>
            </a:br>
            <a:r>
              <a:rPr lang="en-GB" altLang="en-US" sz="2000" dirty="0" smtClean="0"/>
              <a:t/>
            </a:r>
            <a:br>
              <a:rPr lang="en-GB" altLang="en-US" sz="2000" dirty="0" smtClean="0"/>
            </a:br>
            <a:r>
              <a:rPr lang="en-GB" altLang="en-US" sz="2000" dirty="0" smtClean="0"/>
              <a:t/>
            </a:r>
            <a:br>
              <a:rPr lang="en-GB" altLang="en-US" sz="2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a:t/>
            </a:r>
            <a:br>
              <a:rPr lang="en-GB" altLang="en-US" sz="1000" dirty="0"/>
            </a:br>
            <a:r>
              <a:rPr lang="en-GB" altLang="en-US" sz="1000" dirty="0" smtClean="0"/>
              <a:t/>
            </a:r>
            <a:br>
              <a:rPr lang="en-GB" altLang="en-US" sz="1000" dirty="0" smtClean="0"/>
            </a:br>
            <a:endParaRPr lang="en-GB" altLang="en-US" sz="2000" dirty="0" smtClean="0">
              <a:solidFill>
                <a:srgbClr val="FF0000"/>
              </a:solidFill>
            </a:endParaRPr>
          </a:p>
        </p:txBody>
      </p:sp>
      <p:sp>
        <p:nvSpPr>
          <p:cNvPr id="3" name="Title 1"/>
          <p:cNvSpPr txBox="1">
            <a:spLocks/>
          </p:cNvSpPr>
          <p:nvPr/>
        </p:nvSpPr>
        <p:spPr bwMode="auto">
          <a:xfrm>
            <a:off x="611560" y="404664"/>
            <a:ext cx="7243314" cy="8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pPr eaLnBrk="1" hangingPunct="1"/>
            <a:r>
              <a:rPr lang="en-GB" altLang="en-US" kern="0" dirty="0" smtClean="0">
                <a:solidFill>
                  <a:srgbClr val="7030A0"/>
                </a:solidFill>
                <a:latin typeface="Arial" panose="020B0604020202020204" pitchFamily="34" charset="0"/>
                <a:cs typeface="Arial" panose="020B0604020202020204" pitchFamily="34" charset="0"/>
              </a:rPr>
              <a:t>What are we doing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82919"/>
            <a:ext cx="2639616" cy="109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317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9552" y="1700808"/>
            <a:ext cx="8136904" cy="4176464"/>
          </a:xfrm>
        </p:spPr>
        <p:txBody>
          <a:bodyPr/>
          <a:lstStyle/>
          <a:p>
            <a:pPr eaLnBrk="1" hangingPunct="1"/>
            <a:r>
              <a:rPr lang="en-GB" altLang="en-US" sz="3200" dirty="0" smtClean="0">
                <a:solidFill>
                  <a:schemeClr val="tx1"/>
                </a:solidFill>
                <a:latin typeface="+mn-lt"/>
              </a:rPr>
              <a:t>Connecting people: </a:t>
            </a:r>
            <a:r>
              <a:rPr lang="en-GB" altLang="en-US" b="0" dirty="0" smtClean="0">
                <a:solidFill>
                  <a:schemeClr val="tx1"/>
                </a:solidFill>
                <a:latin typeface="+mn-lt"/>
              </a:rPr>
              <a:t/>
            </a:r>
            <a:br>
              <a:rPr lang="en-GB" altLang="en-US" b="0" dirty="0" smtClean="0">
                <a:solidFill>
                  <a:schemeClr val="tx1"/>
                </a:solidFill>
                <a:latin typeface="+mn-lt"/>
              </a:rPr>
            </a:br>
            <a:r>
              <a:rPr lang="en-GB" altLang="en-US" sz="2000" b="0" dirty="0" smtClean="0">
                <a:solidFill>
                  <a:schemeClr val="tx1"/>
                </a:solidFill>
                <a:latin typeface="+mn-lt"/>
              </a:rPr>
              <a:t>A p</a:t>
            </a:r>
            <a:r>
              <a:rPr lang="en-GB" sz="2000" b="0" dirty="0" smtClean="0">
                <a:latin typeface="+mn-lt"/>
              </a:rPr>
              <a:t>ost </a:t>
            </a:r>
            <a:r>
              <a:rPr lang="en-GB" sz="2000" b="0" dirty="0">
                <a:latin typeface="+mn-lt"/>
              </a:rPr>
              <a:t>16 student </a:t>
            </a:r>
            <a:r>
              <a:rPr lang="en-GB" sz="2000" b="0" dirty="0" smtClean="0">
                <a:latin typeface="+mn-lt"/>
              </a:rPr>
              <a:t>who has </a:t>
            </a:r>
            <a:r>
              <a:rPr lang="en-GB" sz="2000" b="0" dirty="0">
                <a:latin typeface="+mn-lt"/>
              </a:rPr>
              <a:t>struggled with anxiety and has had panic attacks that </a:t>
            </a:r>
            <a:r>
              <a:rPr lang="en-GB" sz="2000" b="0" dirty="0" smtClean="0">
                <a:latin typeface="+mn-lt"/>
              </a:rPr>
              <a:t>left them isolated </a:t>
            </a:r>
            <a:r>
              <a:rPr lang="en-GB" sz="2000" b="0" dirty="0">
                <a:latin typeface="+mn-lt"/>
              </a:rPr>
              <a:t>to the outside </a:t>
            </a:r>
            <a:r>
              <a:rPr lang="en-GB" sz="2000" b="0" dirty="0" smtClean="0">
                <a:latin typeface="+mn-lt"/>
              </a:rPr>
              <a:t>world has been connected with a Community Garden and a Parks Ranger. </a:t>
            </a:r>
            <a:br>
              <a:rPr lang="en-GB" sz="2000" b="0" dirty="0" smtClean="0">
                <a:latin typeface="+mn-lt"/>
              </a:rPr>
            </a:br>
            <a:r>
              <a:rPr lang="en-GB" sz="1000" b="0" dirty="0">
                <a:latin typeface="+mn-lt"/>
              </a:rPr>
              <a:t/>
            </a:r>
            <a:br>
              <a:rPr lang="en-GB" sz="1000" b="0" dirty="0">
                <a:latin typeface="+mn-lt"/>
              </a:rPr>
            </a:br>
            <a:r>
              <a:rPr lang="en-GB" altLang="en-US" sz="3200" dirty="0" smtClean="0">
                <a:solidFill>
                  <a:schemeClr val="tx1"/>
                </a:solidFill>
                <a:latin typeface="+mn-lt"/>
              </a:rPr>
              <a:t>Outcomes:</a:t>
            </a:r>
            <a:r>
              <a:rPr lang="en-GB" altLang="en-US" sz="2000" dirty="0" smtClean="0">
                <a:solidFill>
                  <a:schemeClr val="tx1"/>
                </a:solidFill>
                <a:latin typeface="+mn-lt"/>
              </a:rPr>
              <a:t/>
            </a:r>
            <a:br>
              <a:rPr lang="en-GB" altLang="en-US" sz="2000" dirty="0" smtClean="0">
                <a:solidFill>
                  <a:schemeClr val="tx1"/>
                </a:solidFill>
                <a:latin typeface="+mn-lt"/>
              </a:rPr>
            </a:br>
            <a:r>
              <a:rPr lang="en-GB" sz="2000" b="0" dirty="0" smtClean="0">
                <a:latin typeface="+mn-lt"/>
              </a:rPr>
              <a:t>Increased confidence, self esteem and social interaction.</a:t>
            </a:r>
            <a:br>
              <a:rPr lang="en-GB" sz="2000" b="0" dirty="0" smtClean="0">
                <a:latin typeface="+mn-lt"/>
              </a:rPr>
            </a:br>
            <a:r>
              <a:rPr lang="en-GB" sz="2000" b="0" dirty="0" smtClean="0">
                <a:latin typeface="+mn-lt"/>
              </a:rPr>
              <a:t>Development of pride </a:t>
            </a:r>
            <a:r>
              <a:rPr lang="en-GB" sz="2000" b="0" dirty="0">
                <a:latin typeface="+mn-lt"/>
              </a:rPr>
              <a:t>and sense of </a:t>
            </a:r>
            <a:r>
              <a:rPr lang="en-GB" sz="2000" b="0" dirty="0" smtClean="0">
                <a:latin typeface="+mn-lt"/>
              </a:rPr>
              <a:t>purpose.</a:t>
            </a:r>
            <a:br>
              <a:rPr lang="en-GB" sz="2000" b="0" dirty="0" smtClean="0">
                <a:latin typeface="+mn-lt"/>
              </a:rPr>
            </a:br>
            <a:r>
              <a:rPr lang="en-GB" sz="2000" b="0" dirty="0" smtClean="0">
                <a:latin typeface="+mn-lt"/>
              </a:rPr>
              <a:t>Learning </a:t>
            </a:r>
            <a:r>
              <a:rPr lang="en-GB" sz="2000" b="0" dirty="0">
                <a:latin typeface="+mn-lt"/>
              </a:rPr>
              <a:t>to take instruction </a:t>
            </a:r>
            <a:r>
              <a:rPr lang="en-GB" sz="2000" b="0" dirty="0" smtClean="0">
                <a:latin typeface="+mn-lt"/>
              </a:rPr>
              <a:t>and learning new skills</a:t>
            </a:r>
            <a:br>
              <a:rPr lang="en-GB" sz="2000" b="0" dirty="0" smtClean="0">
                <a:latin typeface="+mn-lt"/>
              </a:rPr>
            </a:br>
            <a:r>
              <a:rPr lang="en-GB" sz="2000" b="0" dirty="0">
                <a:latin typeface="+mn-lt"/>
              </a:rPr>
              <a:t>These sessions have opened up a whole new world for this young </a:t>
            </a:r>
            <a:r>
              <a:rPr lang="en-GB" sz="2000" b="0" dirty="0" smtClean="0">
                <a:latin typeface="+mn-lt"/>
              </a:rPr>
              <a:t>person and </a:t>
            </a:r>
            <a:r>
              <a:rPr lang="en-GB" sz="2000" b="0" dirty="0">
                <a:latin typeface="+mn-lt"/>
              </a:rPr>
              <a:t>talks about doing this for a career. </a:t>
            </a:r>
            <a:r>
              <a:rPr lang="en-GB" altLang="en-US" sz="2000" dirty="0" smtClean="0">
                <a:latin typeface="+mn-lt"/>
              </a:rPr>
              <a:t/>
            </a:r>
            <a:br>
              <a:rPr lang="en-GB" altLang="en-US" sz="2000" dirty="0" smtClean="0">
                <a:latin typeface="+mn-lt"/>
              </a:rPr>
            </a:br>
            <a:r>
              <a:rPr lang="en-GB" altLang="en-US" sz="2000" dirty="0" smtClean="0">
                <a:latin typeface="+mn-lt"/>
              </a:rPr>
              <a:t/>
            </a:r>
            <a:br>
              <a:rPr lang="en-GB" altLang="en-US" sz="2000" dirty="0" smtClean="0">
                <a:latin typeface="+mn-lt"/>
              </a:rPr>
            </a:br>
            <a:r>
              <a:rPr lang="en-GB" altLang="en-US" sz="2000" dirty="0" smtClean="0">
                <a:latin typeface="+mn-lt"/>
              </a:rPr>
              <a:t/>
            </a:r>
            <a:br>
              <a:rPr lang="en-GB" altLang="en-US" sz="2000" dirty="0" smtClean="0">
                <a:latin typeface="+mn-lt"/>
              </a:rPr>
            </a:br>
            <a:r>
              <a:rPr lang="en-GB" altLang="en-US" sz="2000" dirty="0" smtClean="0"/>
              <a:t/>
            </a:r>
            <a:br>
              <a:rPr lang="en-GB" altLang="en-US" sz="2000" dirty="0" smtClean="0"/>
            </a:br>
            <a:r>
              <a:rPr lang="en-GB" altLang="en-US" sz="2000" dirty="0" smtClean="0"/>
              <a:t/>
            </a:r>
            <a:br>
              <a:rPr lang="en-GB" altLang="en-US" sz="2000" dirty="0" smtClean="0"/>
            </a:br>
            <a:r>
              <a:rPr lang="en-GB" altLang="en-US" sz="2000" dirty="0" smtClean="0"/>
              <a:t/>
            </a:r>
            <a:br>
              <a:rPr lang="en-GB" altLang="en-US" sz="2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smtClean="0"/>
              <a:t/>
            </a:r>
            <a:br>
              <a:rPr lang="en-GB" altLang="en-US" sz="1000" dirty="0" smtClean="0"/>
            </a:br>
            <a:r>
              <a:rPr lang="en-GB" altLang="en-US" sz="1000" dirty="0"/>
              <a:t/>
            </a:r>
            <a:br>
              <a:rPr lang="en-GB" altLang="en-US" sz="1000" dirty="0"/>
            </a:br>
            <a:r>
              <a:rPr lang="en-GB" altLang="en-US" sz="1000" dirty="0" smtClean="0"/>
              <a:t/>
            </a:r>
            <a:br>
              <a:rPr lang="en-GB" altLang="en-US" sz="1000" dirty="0" smtClean="0"/>
            </a:br>
            <a:endParaRPr lang="en-GB" altLang="en-US" sz="2000" dirty="0" smtClean="0">
              <a:solidFill>
                <a:srgbClr val="FF0000"/>
              </a:solidFill>
            </a:endParaRPr>
          </a:p>
        </p:txBody>
      </p:sp>
      <p:sp>
        <p:nvSpPr>
          <p:cNvPr id="3" name="Title 1"/>
          <p:cNvSpPr txBox="1">
            <a:spLocks/>
          </p:cNvSpPr>
          <p:nvPr/>
        </p:nvSpPr>
        <p:spPr bwMode="auto">
          <a:xfrm>
            <a:off x="611560" y="404664"/>
            <a:ext cx="7243314" cy="8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pPr eaLnBrk="1" hangingPunct="1"/>
            <a:r>
              <a:rPr lang="en-GB" altLang="en-US" kern="0" dirty="0" smtClean="0">
                <a:solidFill>
                  <a:srgbClr val="7030A0"/>
                </a:solidFill>
                <a:latin typeface="Arial" panose="020B0604020202020204" pitchFamily="34" charset="0"/>
                <a:cs typeface="Arial" panose="020B0604020202020204" pitchFamily="34" charset="0"/>
              </a:rPr>
              <a:t>What are we doing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58440"/>
            <a:ext cx="2293978" cy="95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100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9552" y="1124745"/>
            <a:ext cx="8136904" cy="5112568"/>
          </a:xfrm>
        </p:spPr>
        <p:txBody>
          <a:bodyPr/>
          <a:lstStyle/>
          <a:p>
            <a:r>
              <a:rPr lang="en-GB" altLang="en-US" sz="3200" dirty="0" smtClean="0">
                <a:solidFill>
                  <a:schemeClr val="tx1"/>
                </a:solidFill>
                <a:latin typeface="+mn-lt"/>
              </a:rPr>
              <a:t>Connecting people: </a:t>
            </a:r>
            <a:r>
              <a:rPr lang="en-GB" altLang="en-US" sz="3200" b="0" dirty="0" smtClean="0">
                <a:solidFill>
                  <a:schemeClr val="tx1"/>
                </a:solidFill>
                <a:latin typeface="+mn-lt"/>
              </a:rPr>
              <a:t/>
            </a:r>
            <a:br>
              <a:rPr lang="en-GB" altLang="en-US" sz="3200" b="0" dirty="0" smtClean="0">
                <a:solidFill>
                  <a:schemeClr val="tx1"/>
                </a:solidFill>
                <a:latin typeface="+mn-lt"/>
              </a:rPr>
            </a:br>
            <a:r>
              <a:rPr lang="en-GB" sz="2000" b="0" dirty="0" smtClean="0">
                <a:solidFill>
                  <a:schemeClr val="tx1"/>
                </a:solidFill>
                <a:latin typeface="+mn-lt"/>
              </a:rPr>
              <a:t>A young person with </a:t>
            </a:r>
            <a:r>
              <a:rPr lang="en-GB" sz="2000" b="0" dirty="0">
                <a:solidFill>
                  <a:schemeClr val="tx1"/>
                </a:solidFill>
                <a:latin typeface="+mn-lt"/>
              </a:rPr>
              <a:t>health and learning difficulties came from </a:t>
            </a:r>
            <a:r>
              <a:rPr lang="en-GB" sz="2000" b="0" dirty="0" smtClean="0">
                <a:solidFill>
                  <a:schemeClr val="tx1"/>
                </a:solidFill>
                <a:latin typeface="+mn-lt"/>
              </a:rPr>
              <a:t>School and started working a few hours and is now working </a:t>
            </a:r>
            <a:r>
              <a:rPr lang="en-GB" sz="2000" b="0" dirty="0">
                <a:solidFill>
                  <a:schemeClr val="tx1"/>
                </a:solidFill>
                <a:latin typeface="+mn-lt"/>
              </a:rPr>
              <a:t>one day per week with the Park Rangers. </a:t>
            </a:r>
            <a:br>
              <a:rPr lang="en-GB" sz="2000" b="0" dirty="0">
                <a:solidFill>
                  <a:schemeClr val="tx1"/>
                </a:solidFill>
                <a:latin typeface="+mn-lt"/>
              </a:rPr>
            </a:br>
            <a:r>
              <a:rPr lang="en-GB" sz="1000" b="0" dirty="0" smtClean="0">
                <a:solidFill>
                  <a:schemeClr val="tx1"/>
                </a:solidFill>
                <a:latin typeface="+mn-lt"/>
              </a:rPr>
              <a:t/>
            </a:r>
            <a:br>
              <a:rPr lang="en-GB" sz="1000" b="0" dirty="0" smtClean="0">
                <a:solidFill>
                  <a:schemeClr val="tx1"/>
                </a:solidFill>
                <a:latin typeface="+mn-lt"/>
              </a:rPr>
            </a:br>
            <a:r>
              <a:rPr lang="en-GB" altLang="en-US" sz="3200" dirty="0" smtClean="0">
                <a:solidFill>
                  <a:schemeClr val="tx1"/>
                </a:solidFill>
                <a:latin typeface="+mn-lt"/>
              </a:rPr>
              <a:t>Outcomes:</a:t>
            </a:r>
            <a:r>
              <a:rPr lang="en-GB" altLang="en-US" sz="2000" dirty="0" smtClean="0">
                <a:solidFill>
                  <a:schemeClr val="tx1"/>
                </a:solidFill>
                <a:latin typeface="+mn-lt"/>
              </a:rPr>
              <a:t/>
            </a:r>
            <a:br>
              <a:rPr lang="en-GB" altLang="en-US" sz="2000" dirty="0" smtClean="0">
                <a:solidFill>
                  <a:schemeClr val="tx1"/>
                </a:solidFill>
                <a:latin typeface="+mn-lt"/>
              </a:rPr>
            </a:br>
            <a:r>
              <a:rPr lang="en-GB" sz="2000" b="0" dirty="0" smtClean="0">
                <a:solidFill>
                  <a:schemeClr val="tx1"/>
                </a:solidFill>
                <a:latin typeface="+mn-lt"/>
              </a:rPr>
              <a:t>This young person has thrived </a:t>
            </a:r>
            <a:r>
              <a:rPr lang="en-GB" sz="2000" b="0" dirty="0">
                <a:solidFill>
                  <a:schemeClr val="tx1"/>
                </a:solidFill>
                <a:latin typeface="+mn-lt"/>
              </a:rPr>
              <a:t>in this </a:t>
            </a:r>
            <a:r>
              <a:rPr lang="en-GB" sz="2000" b="0" dirty="0" smtClean="0">
                <a:solidFill>
                  <a:schemeClr val="tx1"/>
                </a:solidFill>
                <a:latin typeface="+mn-lt"/>
              </a:rPr>
              <a:t>environment </a:t>
            </a:r>
            <a:r>
              <a:rPr lang="en-GB" sz="2000" b="0" dirty="0">
                <a:solidFill>
                  <a:schemeClr val="tx1"/>
                </a:solidFill>
                <a:latin typeface="+mn-lt"/>
              </a:rPr>
              <a:t>and showed improvement in many areas of </a:t>
            </a:r>
            <a:r>
              <a:rPr lang="en-GB" sz="2000" b="0" dirty="0" smtClean="0">
                <a:solidFill>
                  <a:schemeClr val="tx1"/>
                </a:solidFill>
                <a:latin typeface="+mn-lt"/>
              </a:rPr>
              <a:t>their personal life </a:t>
            </a:r>
            <a:r>
              <a:rPr lang="en-GB" sz="2000" b="0" dirty="0">
                <a:solidFill>
                  <a:schemeClr val="tx1"/>
                </a:solidFill>
                <a:latin typeface="+mn-lt"/>
              </a:rPr>
              <a:t>as a result</a:t>
            </a:r>
            <a:r>
              <a:rPr lang="en-GB" sz="2000" b="0" dirty="0" smtClean="0">
                <a:solidFill>
                  <a:schemeClr val="tx1"/>
                </a:solidFill>
                <a:latin typeface="+mn-lt"/>
              </a:rPr>
              <a:t>.</a:t>
            </a:r>
            <a:br>
              <a:rPr lang="en-GB" sz="2000" b="0" dirty="0" smtClean="0">
                <a:solidFill>
                  <a:schemeClr val="tx1"/>
                </a:solidFill>
                <a:latin typeface="+mn-lt"/>
              </a:rPr>
            </a:br>
            <a:r>
              <a:rPr lang="en-GB" sz="2000" b="0" dirty="0" smtClean="0">
                <a:solidFill>
                  <a:schemeClr val="tx1"/>
                </a:solidFill>
                <a:latin typeface="+mn-lt"/>
              </a:rPr>
              <a:t>They are paid for their work and has become </a:t>
            </a:r>
            <a:r>
              <a:rPr lang="en-GB" sz="2000" b="0" dirty="0">
                <a:solidFill>
                  <a:schemeClr val="tx1"/>
                </a:solidFill>
                <a:latin typeface="+mn-lt"/>
              </a:rPr>
              <a:t>honouree member of the Park Ranger </a:t>
            </a:r>
            <a:r>
              <a:rPr lang="en-GB" sz="2000" b="0" dirty="0" smtClean="0">
                <a:solidFill>
                  <a:schemeClr val="tx1"/>
                </a:solidFill>
                <a:latin typeface="+mn-lt"/>
              </a:rPr>
              <a:t>Team.</a:t>
            </a:r>
            <a:r>
              <a:rPr lang="en-GB" sz="2000" b="0" dirty="0">
                <a:solidFill>
                  <a:schemeClr val="tx1"/>
                </a:solidFill>
                <a:latin typeface="+mn-lt"/>
              </a:rPr>
              <a:t> </a:t>
            </a:r>
            <a:r>
              <a:rPr lang="en-GB" sz="2000" b="0" dirty="0" smtClean="0">
                <a:solidFill>
                  <a:schemeClr val="tx1"/>
                </a:solidFill>
                <a:latin typeface="+mn-lt"/>
              </a:rPr>
              <a:t/>
            </a:r>
            <a:br>
              <a:rPr lang="en-GB" sz="2000" b="0" dirty="0" smtClean="0">
                <a:solidFill>
                  <a:schemeClr val="tx1"/>
                </a:solidFill>
                <a:latin typeface="+mn-lt"/>
              </a:rPr>
            </a:br>
            <a:r>
              <a:rPr lang="en-GB" sz="1000" b="0" dirty="0" smtClean="0">
                <a:solidFill>
                  <a:schemeClr val="tx1"/>
                </a:solidFill>
                <a:latin typeface="+mn-lt"/>
              </a:rPr>
              <a:t/>
            </a:r>
            <a:br>
              <a:rPr lang="en-GB" sz="1000" b="0" dirty="0" smtClean="0">
                <a:solidFill>
                  <a:schemeClr val="tx1"/>
                </a:solidFill>
                <a:latin typeface="+mn-lt"/>
              </a:rPr>
            </a:br>
            <a:r>
              <a:rPr lang="en-GB" sz="2000" b="0" dirty="0" smtClean="0">
                <a:solidFill>
                  <a:schemeClr val="tx1"/>
                </a:solidFill>
                <a:latin typeface="+mn-lt"/>
              </a:rPr>
              <a:t>They have </a:t>
            </a:r>
            <a:r>
              <a:rPr lang="en-GB" sz="2000" b="0" dirty="0">
                <a:solidFill>
                  <a:schemeClr val="tx1"/>
                </a:solidFill>
                <a:latin typeface="+mn-lt"/>
              </a:rPr>
              <a:t>gained </a:t>
            </a:r>
            <a:r>
              <a:rPr lang="en-GB" sz="2000" b="0" dirty="0" smtClean="0">
                <a:solidFill>
                  <a:schemeClr val="tx1"/>
                </a:solidFill>
                <a:latin typeface="+mn-lt"/>
              </a:rPr>
              <a:t>more independence in their life, which has also then allowed their mother </a:t>
            </a:r>
            <a:r>
              <a:rPr lang="en-GB" sz="2000" b="0" dirty="0">
                <a:solidFill>
                  <a:schemeClr val="tx1"/>
                </a:solidFill>
                <a:latin typeface="+mn-lt"/>
              </a:rPr>
              <a:t>to keep her part time job</a:t>
            </a:r>
            <a:r>
              <a:rPr lang="en-GB" sz="2000" b="0" dirty="0" smtClean="0">
                <a:solidFill>
                  <a:schemeClr val="tx1"/>
                </a:solidFill>
                <a:latin typeface="+mn-lt"/>
              </a:rPr>
              <a:t>.</a:t>
            </a:r>
            <a:br>
              <a:rPr lang="en-GB" sz="2000" b="0" dirty="0" smtClean="0">
                <a:solidFill>
                  <a:schemeClr val="tx1"/>
                </a:solidFill>
                <a:latin typeface="+mn-lt"/>
              </a:rPr>
            </a:br>
            <a:r>
              <a:rPr lang="en-GB" sz="1000" b="0" dirty="0" smtClean="0">
                <a:solidFill>
                  <a:schemeClr val="tx1"/>
                </a:solidFill>
                <a:latin typeface="+mn-lt"/>
              </a:rPr>
              <a:t/>
            </a:r>
            <a:br>
              <a:rPr lang="en-GB" sz="1000" b="0" dirty="0" smtClean="0">
                <a:solidFill>
                  <a:schemeClr val="tx1"/>
                </a:solidFill>
                <a:latin typeface="+mn-lt"/>
              </a:rPr>
            </a:br>
            <a:r>
              <a:rPr lang="en-GB" sz="2000" b="0" dirty="0" smtClean="0">
                <a:solidFill>
                  <a:schemeClr val="tx1"/>
                </a:solidFill>
                <a:latin typeface="+mn-lt"/>
              </a:rPr>
              <a:t>With increased confidence the young person is now able to go </a:t>
            </a:r>
            <a:r>
              <a:rPr lang="en-GB" sz="2000" b="0" dirty="0">
                <a:solidFill>
                  <a:schemeClr val="tx1"/>
                </a:solidFill>
                <a:latin typeface="+mn-lt"/>
              </a:rPr>
              <a:t>into town once a month and </a:t>
            </a:r>
            <a:r>
              <a:rPr lang="en-GB" sz="2000" b="0" dirty="0" smtClean="0">
                <a:solidFill>
                  <a:schemeClr val="tx1"/>
                </a:solidFill>
                <a:latin typeface="+mn-lt"/>
              </a:rPr>
              <a:t>treat </a:t>
            </a:r>
            <a:r>
              <a:rPr lang="en-GB" sz="2000" b="0" dirty="0" err="1" smtClean="0">
                <a:solidFill>
                  <a:schemeClr val="tx1"/>
                </a:solidFill>
                <a:latin typeface="+mn-lt"/>
              </a:rPr>
              <a:t>themself</a:t>
            </a:r>
            <a:r>
              <a:rPr lang="en-GB" sz="2000" b="0" dirty="0" smtClean="0">
                <a:solidFill>
                  <a:schemeClr val="tx1"/>
                </a:solidFill>
                <a:latin typeface="+mn-lt"/>
              </a:rPr>
              <a:t> </a:t>
            </a:r>
            <a:r>
              <a:rPr lang="en-GB" sz="2000" b="0" dirty="0">
                <a:solidFill>
                  <a:schemeClr val="tx1"/>
                </a:solidFill>
                <a:latin typeface="+mn-lt"/>
              </a:rPr>
              <a:t>to something new with </a:t>
            </a:r>
            <a:r>
              <a:rPr lang="en-GB" sz="2000" b="0" dirty="0" smtClean="0">
                <a:solidFill>
                  <a:schemeClr val="tx1"/>
                </a:solidFill>
                <a:latin typeface="+mn-lt"/>
              </a:rPr>
              <a:t>their wages.</a:t>
            </a:r>
            <a:endParaRPr lang="en-GB" altLang="en-US" sz="2000" dirty="0" smtClean="0">
              <a:solidFill>
                <a:srgbClr val="FF0000"/>
              </a:solidFill>
              <a:latin typeface="+mn-lt"/>
            </a:endParaRPr>
          </a:p>
        </p:txBody>
      </p:sp>
      <p:sp>
        <p:nvSpPr>
          <p:cNvPr id="3" name="Title 1"/>
          <p:cNvSpPr txBox="1">
            <a:spLocks/>
          </p:cNvSpPr>
          <p:nvPr/>
        </p:nvSpPr>
        <p:spPr bwMode="auto">
          <a:xfrm>
            <a:off x="611560" y="404664"/>
            <a:ext cx="7243314" cy="8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pPr eaLnBrk="1" hangingPunct="1"/>
            <a:r>
              <a:rPr lang="en-GB" altLang="en-US" kern="0" dirty="0" smtClean="0">
                <a:solidFill>
                  <a:srgbClr val="7030A0"/>
                </a:solidFill>
                <a:latin typeface="Arial" panose="020B0604020202020204" pitchFamily="34" charset="0"/>
                <a:cs typeface="Arial" panose="020B0604020202020204" pitchFamily="34" charset="0"/>
              </a:rPr>
              <a:t>What are we doing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86432"/>
            <a:ext cx="2639616" cy="109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0178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1560" y="1412775"/>
            <a:ext cx="8136904" cy="4680521"/>
          </a:xfrm>
        </p:spPr>
        <p:txBody>
          <a:bodyPr/>
          <a:lstStyle/>
          <a:p>
            <a:r>
              <a:rPr lang="en-GB" altLang="en-US" sz="3200" dirty="0" smtClean="0">
                <a:solidFill>
                  <a:schemeClr val="tx1"/>
                </a:solidFill>
              </a:rPr>
              <a:t>Connecting people: </a:t>
            </a:r>
            <a:r>
              <a:rPr lang="en-GB" altLang="en-US" b="0" dirty="0" smtClean="0">
                <a:solidFill>
                  <a:schemeClr val="tx1"/>
                </a:solidFill>
                <a:latin typeface="Calibri" panose="020F0502020204030204" pitchFamily="34" charset="0"/>
              </a:rPr>
              <a:t/>
            </a:r>
            <a:br>
              <a:rPr lang="en-GB" altLang="en-US" b="0" dirty="0" smtClean="0">
                <a:solidFill>
                  <a:schemeClr val="tx1"/>
                </a:solidFill>
                <a:latin typeface="Calibri" panose="020F0502020204030204" pitchFamily="34" charset="0"/>
              </a:rPr>
            </a:br>
            <a:r>
              <a:rPr lang="en-GB" sz="2000" b="0" dirty="0" smtClean="0">
                <a:latin typeface="+mn-lt"/>
              </a:rPr>
              <a:t>A </a:t>
            </a:r>
            <a:r>
              <a:rPr lang="en-GB" sz="2000" b="0" dirty="0">
                <a:latin typeface="+mn-lt"/>
              </a:rPr>
              <a:t>young </a:t>
            </a:r>
            <a:r>
              <a:rPr lang="en-GB" sz="2000" b="0" dirty="0" smtClean="0">
                <a:latin typeface="+mn-lt"/>
              </a:rPr>
              <a:t>person with </a:t>
            </a:r>
            <a:r>
              <a:rPr lang="en-GB" sz="2000" b="0" dirty="0">
                <a:latin typeface="+mn-lt"/>
              </a:rPr>
              <a:t>diagnoses of Autism and ADHD, supported through an Education Health and Care </a:t>
            </a:r>
            <a:r>
              <a:rPr lang="en-GB" sz="2000" b="0" dirty="0" smtClean="0">
                <a:latin typeface="+mn-lt"/>
              </a:rPr>
              <a:t>Plan attended School </a:t>
            </a:r>
            <a:r>
              <a:rPr lang="en-GB" sz="2000" b="0" dirty="0">
                <a:latin typeface="+mn-lt"/>
              </a:rPr>
              <a:t>until July </a:t>
            </a:r>
            <a:r>
              <a:rPr lang="en-GB" sz="2000" b="0" dirty="0" smtClean="0">
                <a:latin typeface="+mn-lt"/>
              </a:rPr>
              <a:t>2015.</a:t>
            </a:r>
            <a:br>
              <a:rPr lang="en-GB" sz="2000" b="0" dirty="0" smtClean="0">
                <a:latin typeface="+mn-lt"/>
              </a:rPr>
            </a:br>
            <a:r>
              <a:rPr lang="en-GB" sz="2000" b="0" dirty="0" smtClean="0">
                <a:latin typeface="+mn-lt"/>
              </a:rPr>
              <a:t>Has spent </a:t>
            </a:r>
            <a:r>
              <a:rPr lang="en-GB" sz="2000" b="0" dirty="0">
                <a:latin typeface="+mn-lt"/>
              </a:rPr>
              <a:t>a year on a traineeship </a:t>
            </a:r>
            <a:r>
              <a:rPr lang="en-GB" sz="2000" b="0" dirty="0" smtClean="0">
                <a:latin typeface="+mn-lt"/>
              </a:rPr>
              <a:t>working with animals and </a:t>
            </a:r>
            <a:r>
              <a:rPr lang="en-GB" sz="2000" b="0" dirty="0">
                <a:latin typeface="+mn-lt"/>
              </a:rPr>
              <a:t>then started on a supported internship program with </a:t>
            </a:r>
            <a:r>
              <a:rPr lang="en-GB" sz="2000" b="0" dirty="0" smtClean="0">
                <a:latin typeface="+mn-lt"/>
              </a:rPr>
              <a:t>College </a:t>
            </a:r>
            <a:r>
              <a:rPr lang="en-GB" sz="2000" b="0" dirty="0">
                <a:latin typeface="+mn-lt"/>
              </a:rPr>
              <a:t>in September 2016.  </a:t>
            </a:r>
            <a:r>
              <a:rPr lang="en-GB" sz="2000" b="0" dirty="0" smtClean="0">
                <a:latin typeface="+mn-lt"/>
              </a:rPr>
              <a:t>They now have an </a:t>
            </a:r>
            <a:r>
              <a:rPr lang="en-GB" sz="2000" b="0" dirty="0">
                <a:latin typeface="+mn-lt"/>
              </a:rPr>
              <a:t>employment placement </a:t>
            </a:r>
            <a:r>
              <a:rPr lang="en-GB" sz="2000" b="0" dirty="0" smtClean="0">
                <a:latin typeface="+mn-lt"/>
              </a:rPr>
              <a:t>with </a:t>
            </a:r>
            <a:r>
              <a:rPr lang="en-GB" sz="2000" b="0" dirty="0">
                <a:latin typeface="+mn-lt"/>
              </a:rPr>
              <a:t>the </a:t>
            </a:r>
            <a:r>
              <a:rPr lang="en-GB" sz="2000" b="0" dirty="0" smtClean="0">
                <a:latin typeface="+mn-lt"/>
              </a:rPr>
              <a:t>Co-Op.</a:t>
            </a:r>
            <a:br>
              <a:rPr lang="en-GB" sz="2000" b="0" dirty="0" smtClean="0">
                <a:latin typeface="+mn-lt"/>
              </a:rPr>
            </a:br>
            <a:r>
              <a:rPr lang="en-GB" sz="1000" b="0" dirty="0" smtClean="0">
                <a:latin typeface="+mn-lt"/>
              </a:rPr>
              <a:t/>
            </a:r>
            <a:br>
              <a:rPr lang="en-GB" sz="1000" b="0" dirty="0" smtClean="0">
                <a:latin typeface="+mn-lt"/>
              </a:rPr>
            </a:br>
            <a:r>
              <a:rPr lang="en-GB" altLang="en-US" sz="3200" dirty="0">
                <a:solidFill>
                  <a:schemeClr val="tx1"/>
                </a:solidFill>
              </a:rPr>
              <a:t>Outcomes:</a:t>
            </a:r>
            <a:r>
              <a:rPr lang="en-GB" sz="2000" b="0" dirty="0">
                <a:latin typeface="+mn-lt"/>
              </a:rPr>
              <a:t/>
            </a:r>
            <a:br>
              <a:rPr lang="en-GB" sz="2000" b="0" dirty="0">
                <a:latin typeface="+mn-lt"/>
              </a:rPr>
            </a:br>
            <a:r>
              <a:rPr lang="en-GB" sz="2000" b="0" dirty="0" smtClean="0">
                <a:latin typeface="+mn-lt"/>
              </a:rPr>
              <a:t>This young person </a:t>
            </a:r>
            <a:r>
              <a:rPr lang="en-GB" sz="2000" b="0" dirty="0">
                <a:latin typeface="+mn-lt"/>
              </a:rPr>
              <a:t>doing so well </a:t>
            </a:r>
            <a:r>
              <a:rPr lang="en-GB" sz="2000" b="0" dirty="0" smtClean="0">
                <a:latin typeface="+mn-lt"/>
              </a:rPr>
              <a:t>the Coop are </a:t>
            </a:r>
            <a:r>
              <a:rPr lang="en-GB" sz="2000" b="0" dirty="0">
                <a:latin typeface="+mn-lt"/>
              </a:rPr>
              <a:t>expecting to offer </a:t>
            </a:r>
            <a:r>
              <a:rPr lang="en-GB" sz="2000" b="0" dirty="0" smtClean="0">
                <a:latin typeface="+mn-lt"/>
              </a:rPr>
              <a:t>a </a:t>
            </a:r>
            <a:r>
              <a:rPr lang="en-GB" sz="2000" b="0" dirty="0">
                <a:latin typeface="+mn-lt"/>
              </a:rPr>
              <a:t>paid position after Easter 2017 when </a:t>
            </a:r>
            <a:r>
              <a:rPr lang="en-GB" sz="2000" b="0" dirty="0" smtClean="0">
                <a:latin typeface="+mn-lt"/>
              </a:rPr>
              <a:t>the person has </a:t>
            </a:r>
            <a:r>
              <a:rPr lang="en-GB" sz="2000" b="0" dirty="0">
                <a:latin typeface="+mn-lt"/>
              </a:rPr>
              <a:t>turned 18, increasing to full-time work after July 2017 when the academic elements of </a:t>
            </a:r>
            <a:r>
              <a:rPr lang="en-GB" sz="2000" b="0" dirty="0" smtClean="0">
                <a:latin typeface="+mn-lt"/>
              </a:rPr>
              <a:t>the college </a:t>
            </a:r>
            <a:r>
              <a:rPr lang="en-GB" sz="2000" b="0" dirty="0">
                <a:latin typeface="+mn-lt"/>
              </a:rPr>
              <a:t>programme are complete. </a:t>
            </a:r>
            <a:r>
              <a:rPr lang="en-GB" sz="2000" b="0" dirty="0" smtClean="0">
                <a:latin typeface="+mn-lt"/>
              </a:rPr>
              <a:t/>
            </a:r>
            <a:br>
              <a:rPr lang="en-GB" sz="2000" b="0" dirty="0" smtClean="0">
                <a:latin typeface="+mn-lt"/>
              </a:rPr>
            </a:br>
            <a:r>
              <a:rPr lang="en-GB" sz="2000" dirty="0"/>
              <a:t/>
            </a:r>
            <a:br>
              <a:rPr lang="en-GB" sz="2000" dirty="0"/>
            </a:br>
            <a:r>
              <a:rPr lang="en-GB" sz="2000" b="0" dirty="0">
                <a:solidFill>
                  <a:schemeClr val="tx1"/>
                </a:solidFill>
                <a:latin typeface="+mn-lt"/>
              </a:rPr>
              <a:t/>
            </a:r>
            <a:br>
              <a:rPr lang="en-GB" sz="2000" b="0" dirty="0">
                <a:solidFill>
                  <a:schemeClr val="tx1"/>
                </a:solidFill>
                <a:latin typeface="+mn-lt"/>
              </a:rPr>
            </a:br>
            <a:r>
              <a:rPr lang="en-GB" sz="1000" b="0" dirty="0" smtClean="0">
                <a:solidFill>
                  <a:schemeClr val="tx1"/>
                </a:solidFill>
                <a:latin typeface="+mn-lt"/>
              </a:rPr>
              <a:t/>
            </a:r>
            <a:br>
              <a:rPr lang="en-GB" sz="1000" b="0" dirty="0" smtClean="0">
                <a:solidFill>
                  <a:schemeClr val="tx1"/>
                </a:solidFill>
                <a:latin typeface="+mn-lt"/>
              </a:rPr>
            </a:br>
            <a:r>
              <a:rPr lang="en-GB" altLang="en-US" sz="2000" dirty="0" smtClean="0">
                <a:solidFill>
                  <a:schemeClr val="tx1"/>
                </a:solidFill>
              </a:rPr>
              <a:t/>
            </a:r>
            <a:br>
              <a:rPr lang="en-GB" altLang="en-US" sz="2000" dirty="0" smtClean="0">
                <a:solidFill>
                  <a:schemeClr val="tx1"/>
                </a:solidFill>
              </a:rPr>
            </a:br>
            <a:endParaRPr lang="en-GB" altLang="en-US" sz="2000" dirty="0" smtClean="0">
              <a:solidFill>
                <a:srgbClr val="FF0000"/>
              </a:solidFill>
            </a:endParaRPr>
          </a:p>
        </p:txBody>
      </p:sp>
      <p:sp>
        <p:nvSpPr>
          <p:cNvPr id="3" name="Title 1"/>
          <p:cNvSpPr txBox="1">
            <a:spLocks/>
          </p:cNvSpPr>
          <p:nvPr/>
        </p:nvSpPr>
        <p:spPr bwMode="auto">
          <a:xfrm>
            <a:off x="611560" y="260648"/>
            <a:ext cx="7243314" cy="8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a:lstStyle>
          <a:p>
            <a:pPr eaLnBrk="1" hangingPunct="1"/>
            <a:r>
              <a:rPr lang="en-GB" altLang="en-US" kern="0" dirty="0" smtClean="0">
                <a:solidFill>
                  <a:srgbClr val="7030A0"/>
                </a:solidFill>
                <a:latin typeface="Arial" panose="020B0604020202020204" pitchFamily="34" charset="0"/>
                <a:cs typeface="Arial" panose="020B0604020202020204" pitchFamily="34" charset="0"/>
              </a:rPr>
              <a:t>What are we doing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81642"/>
            <a:ext cx="1656184" cy="10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2117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40000"/>
            <a:lumOff val="60000"/>
          </a:schemeClr>
        </a:solidFill>
        <a:ln w="9525" cap="flat" cmpd="sng" algn="ctr">
          <a:solidFill>
            <a:schemeClr val="bg2"/>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10102</TotalTime>
  <Words>401</Words>
  <Application>Microsoft Macintosh PowerPoint</Application>
  <PresentationFormat>On-screen Show (4:3)</PresentationFormat>
  <Paragraphs>73</Paragraphs>
  <Slides>16</Slides>
  <Notes>12</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Blank Presentation</vt:lpstr>
      <vt:lpstr>1_Office Theme</vt:lpstr>
      <vt:lpstr>2_Office Theme</vt:lpstr>
      <vt:lpstr>3_Office Theme</vt:lpstr>
      <vt:lpstr>4_Office Theme</vt:lpstr>
      <vt:lpstr>PowerPoint Presentation</vt:lpstr>
      <vt:lpstr>Employment for People with Learning Disabilities and or Autism</vt:lpstr>
      <vt:lpstr>How can we now take this further ?  What can we do ?  What support can we expect ?               </vt:lpstr>
      <vt:lpstr>Connecting people:  City Council Director with Head of 6th Form at a local school.  Outcome:  Supported Internship for a young person which has led to a permanent job.  </vt:lpstr>
      <vt:lpstr>Connecting people:  Team Leader within Day Services has developed connections with a local community café and charity shop in Nottingham.  This now provides a variety of volunteering and life skill opportunities that citizens are now getting involved in.   Citizens helping out at a warden aided complex at their tea/coffee mornings and providing companionship to residents in the complex.   Outcomes: Developing skills, knowledge and experience that is work related.  Skills evidenced through achievement proformas which can be used to show potential employers.         </vt:lpstr>
      <vt:lpstr>Connecting people: A Day Centre luncheon club where citizens from the local community attend have citizens from another day service helping with serving meals.   Outcome: Supporting people with learning disabilities and autism to interact with the general public that enables the development of  their social skills as well as developing practical skills that could lead to employment opportunities.                </vt:lpstr>
      <vt:lpstr>Connecting people:  A post 16 student who has struggled with anxiety and has had panic attacks that left them isolated to the outside world has been connected with a Community Garden and a Parks Ranger.   Outcomes: Increased confidence, self esteem and social interaction. Development of pride and sense of purpose. Learning to take instruction and learning new skills These sessions have opened up a whole new world for this young person and talks about doing this for a career.               </vt:lpstr>
      <vt:lpstr>Connecting people:  A young person with health and learning difficulties came from School and started working a few hours and is now working one day per week with the Park Rangers.   Outcomes: This young person has thrived in this environment and showed improvement in many areas of their personal life as a result. They are paid for their work and has become honouree member of the Park Ranger Team.   They have gained more independence in their life, which has also then allowed their mother to keep her part time job.  With increased confidence the young person is now able to go into town once a month and treat themself to something new with their wages.</vt:lpstr>
      <vt:lpstr>Connecting people:  A young person with diagnoses of Autism and ADHD, supported through an Education Health and Care Plan attended School until July 2015. Has spent a year on a traineeship working with animals and then started on a supported internship program with College in September 2016.  They now have an employment placement with the Co-Op.  Outcomes: This young person doing so well the Coop are expecting to offer a paid position after Easter 2017 when the person has turned 18, increasing to full-time work after July 2017 when the academic elements of the college programme are complete.      </vt:lpstr>
      <vt:lpstr>Connecting people:  A young person with learning difficulties supported without an EHCP in a mainstream setting attended a local Academy since 2010 and stayed on in September 2016 to take part in a supported internship program run by the school in partnership with an LD charity.  Their employment placement is with a major Pub chain as they are keen to work in a customer facing role,   Outcomes: This young person has progressed well, gaining confidence and independence, increasing their working hours over time and becoming part of the team.   The young person has expressed a preference to go to FE college next year and the Pub chain have asked the person to consider taking a part-time job with them alongside the college course. </vt:lpstr>
      <vt:lpstr>What are we doing inside  the Council ?</vt:lpstr>
      <vt:lpstr>PowerPoint Presentation</vt:lpstr>
      <vt:lpstr>What are we doing inside  the Council ?</vt:lpstr>
      <vt:lpstr>What are we doing inside  the Council ?</vt:lpstr>
      <vt:lpstr>Woodfield Industries Who are they ?  A very long established Supported Employment service within the City Council that enables disabled people to access employment opportunities.  Their role is currently being modernised to fit with the Council’s objectives around increasing the numbers of employment opportunities which includes supported internships, traineeships, apprenticeships, job coaching and employer support that lead to permanent jobs.</vt:lpstr>
      <vt:lpstr>PowerPoint Presentation</vt:lpstr>
    </vt:vector>
  </TitlesOfParts>
  <Company>Purple Circle Design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Fisk</dc:creator>
  <cp:lastModifiedBy>Annie Lawton</cp:lastModifiedBy>
  <cp:revision>258</cp:revision>
  <cp:lastPrinted>2016-11-07T10:02:15Z</cp:lastPrinted>
  <dcterms:created xsi:type="dcterms:W3CDTF">2006-08-15T09:19:40Z</dcterms:created>
  <dcterms:modified xsi:type="dcterms:W3CDTF">2017-10-03T20:23:34Z</dcterms:modified>
</cp:coreProperties>
</file>